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2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70" r:id="rId13"/>
    <p:sldId id="271" r:id="rId14"/>
    <p:sldId id="272" r:id="rId15"/>
    <p:sldId id="273" r:id="rId16"/>
    <p:sldId id="275" r:id="rId17"/>
    <p:sldId id="280" r:id="rId18"/>
    <p:sldId id="277" r:id="rId19"/>
    <p:sldId id="274" r:id="rId20"/>
    <p:sldId id="279" r:id="rId21"/>
    <p:sldId id="278" r:id="rId22"/>
  </p:sldIdLst>
  <p:sldSz cx="9144000" cy="5143500" type="screen16x9"/>
  <p:notesSz cx="6858000" cy="9144000"/>
  <p:embeddedFontLst>
    <p:embeddedFont>
      <p:font typeface="DIN" panose="02000503040000020003" pitchFamily="2" charset="0"/>
      <p:regular r:id="rId24"/>
      <p:bold r:id="rId25"/>
    </p:embeddedFont>
    <p:embeddedFont>
      <p:font typeface="Microsoft JhengHei" panose="020B0604030504040204" pitchFamily="34" charset="-120"/>
      <p:regular r:id="rId26"/>
      <p:bold r:id="rId27"/>
    </p:embeddedFont>
    <p:embeddedFont>
      <p:font typeface="Cardenio Modern" panose="03000500000000000000" pitchFamily="66" charset="0"/>
      <p:regular r:id="rId28"/>
      <p:bold r:id="rId29"/>
    </p:embeddedFont>
    <p:embeddedFont>
      <p:font typeface="Lato" panose="020B0604020202020204" charset="0"/>
      <p:regular r:id="rId30"/>
      <p:bold r:id="rId31"/>
      <p:italic r:id="rId32"/>
      <p:boldItalic r:id="rId33"/>
    </p:embeddedFont>
    <p:embeddedFont>
      <p:font typeface="SimSun" panose="02010600030101010101" pitchFamily="2" charset="-122"/>
      <p:regular r:id="rId34"/>
    </p:embeddedFont>
    <p:embeddedFont>
      <p:font typeface="MingLiU" panose="02020509000000000000" pitchFamily="49" charset="-120"/>
      <p:regular r:id="rId3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07" autoAdjust="0"/>
    <p:restoredTop sz="85798" autoAdjust="0"/>
  </p:normalViewPr>
  <p:slideViewPr>
    <p:cSldViewPr>
      <p:cViewPr varScale="1">
        <p:scale>
          <a:sx n="110" d="100"/>
          <a:sy n="110" d="100"/>
        </p:scale>
        <p:origin x="114" y="27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11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33" Type="http://schemas.openxmlformats.org/officeDocument/2006/relationships/font" Target="fonts/font10.fntdata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32" Type="http://schemas.openxmlformats.org/officeDocument/2006/relationships/font" Target="fonts/font9.fntdata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font" Target="fonts/font5.fntdata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4.fntdata"/><Relationship Id="rId30" Type="http://schemas.openxmlformats.org/officeDocument/2006/relationships/font" Target="fonts/font7.fntdata"/><Relationship Id="rId35" Type="http://schemas.openxmlformats.org/officeDocument/2006/relationships/font" Target="fonts/font12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buChar char="●"/>
              <a:defRPr sz="1100"/>
            </a:lvl1pPr>
            <a:lvl2pPr lvl="1">
              <a:spcBef>
                <a:spcPts val="0"/>
              </a:spcBef>
              <a:buChar char="○"/>
              <a:defRPr sz="1100"/>
            </a:lvl2pPr>
            <a:lvl3pPr lvl="2">
              <a:spcBef>
                <a:spcPts val="0"/>
              </a:spcBef>
              <a:buChar char="■"/>
              <a:defRPr sz="1100"/>
            </a:lvl3pPr>
            <a:lvl4pPr lvl="3">
              <a:spcBef>
                <a:spcPts val="0"/>
              </a:spcBef>
              <a:buChar char="●"/>
              <a:defRPr sz="1100"/>
            </a:lvl4pPr>
            <a:lvl5pPr lvl="4">
              <a:spcBef>
                <a:spcPts val="0"/>
              </a:spcBef>
              <a:buChar char="○"/>
              <a:defRPr sz="1100"/>
            </a:lvl5pPr>
            <a:lvl6pPr lvl="5">
              <a:spcBef>
                <a:spcPts val="0"/>
              </a:spcBef>
              <a:buChar char="■"/>
              <a:defRPr sz="1100"/>
            </a:lvl6pPr>
            <a:lvl7pPr lvl="6">
              <a:spcBef>
                <a:spcPts val="0"/>
              </a:spcBef>
              <a:buChar char="●"/>
              <a:defRPr sz="1100"/>
            </a:lvl7pPr>
            <a:lvl8pPr lvl="7">
              <a:spcBef>
                <a:spcPts val="0"/>
              </a:spcBef>
              <a:buChar char="○"/>
              <a:defRPr sz="1100"/>
            </a:lvl8pPr>
            <a:lvl9pPr lvl="8">
              <a:spcBef>
                <a:spcPts val="0"/>
              </a:spcBef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21589966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Shape 5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lang="en" sz="1200" dirty="0">
              <a:latin typeface="SimSun"/>
              <a:ea typeface="SimSun"/>
              <a:cs typeface="SimSun"/>
              <a:sym typeface="SimSun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Shape 14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" name="Shape 14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lang="en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Shape 15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8" name="Shape 15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Shape 17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5" name="Shape 17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Shape 18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2" name="Shape 18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lang="en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Shape 19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2" name="Shape 19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lang="en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Shape 20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4" name="Shape 20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Shape 21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6" name="Shape 21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Shape 22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0" name="Shape 23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Shape 21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1" name="Shape 21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lang="en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Shape 23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6" name="Shape 23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Shape 6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endParaRPr sz="1200" dirty="0">
              <a:latin typeface="SimSun"/>
              <a:ea typeface="SimSun"/>
              <a:cs typeface="SimSun"/>
              <a:sym typeface="SimSun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Shape 8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lang="en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Shape 9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" name="Shape 9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Shape 10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hape 10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" name="Shape 10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endParaRPr sz="1200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" name="Shape 12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endParaRPr lang="en" sz="1200" dirty="0"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Shape 13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5" name="Shape 13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Shape 14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1" name="Shape 14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lang="en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/>
          <p:nvPr/>
        </p:nvSpPr>
        <p:spPr>
          <a:xfrm>
            <a:off x="2749050" y="748800"/>
            <a:ext cx="3645900" cy="36459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1" name="Shape 11"/>
          <p:cNvSpPr/>
          <p:nvPr/>
        </p:nvSpPr>
        <p:spPr>
          <a:xfrm>
            <a:off x="2992950" y="992700"/>
            <a:ext cx="3158100" cy="3158100"/>
          </a:xfrm>
          <a:prstGeom prst="rect">
            <a:avLst/>
          </a:prstGeom>
          <a:noFill/>
          <a:ln w="28575" cap="flat" cmpd="sng">
            <a:solidFill>
              <a:schemeClr val="lt1"/>
            </a:solidFill>
            <a:prstDash val="solid"/>
            <a:miter lim="8000"/>
            <a:headEnd type="none" w="med" len="med"/>
            <a:tailEnd type="none" w="med" len="med"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ctrTitle"/>
          </p:nvPr>
        </p:nvSpPr>
        <p:spPr>
          <a:xfrm>
            <a:off x="3096250" y="1627200"/>
            <a:ext cx="2951400" cy="1584300"/>
          </a:xfrm>
          <a:prstGeom prst="rect">
            <a:avLst/>
          </a:prstGeom>
        </p:spPr>
        <p:txBody>
          <a:bodyPr wrap="square" lIns="91425" tIns="91425" rIns="91425" bIns="91425" anchor="ctr" anchorCtr="0"/>
          <a:lstStyle>
            <a:lvl1pPr lvl="0" algn="ctr">
              <a:spcBef>
                <a:spcPts val="0"/>
              </a:spcBef>
              <a:buClr>
                <a:schemeClr val="lt1"/>
              </a:buClr>
              <a:buFont typeface="Lato"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ctr">
              <a:spcBef>
                <a:spcPts val="0"/>
              </a:spcBef>
              <a:buClr>
                <a:schemeClr val="lt1"/>
              </a:buClr>
              <a:buFont typeface="Lato"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ctr">
              <a:spcBef>
                <a:spcPts val="0"/>
              </a:spcBef>
              <a:buClr>
                <a:schemeClr val="lt1"/>
              </a:buClr>
              <a:buFont typeface="Lato"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ctr">
              <a:spcBef>
                <a:spcPts val="0"/>
              </a:spcBef>
              <a:buClr>
                <a:schemeClr val="lt1"/>
              </a:buClr>
              <a:buFont typeface="Lato"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ctr">
              <a:spcBef>
                <a:spcPts val="0"/>
              </a:spcBef>
              <a:buClr>
                <a:schemeClr val="lt1"/>
              </a:buClr>
              <a:buFont typeface="Lato"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ctr">
              <a:spcBef>
                <a:spcPts val="0"/>
              </a:spcBef>
              <a:buClr>
                <a:schemeClr val="lt1"/>
              </a:buClr>
              <a:buFont typeface="Lato"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ctr">
              <a:spcBef>
                <a:spcPts val="0"/>
              </a:spcBef>
              <a:buClr>
                <a:schemeClr val="lt1"/>
              </a:buClr>
              <a:buFont typeface="Lato"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ctr">
              <a:spcBef>
                <a:spcPts val="0"/>
              </a:spcBef>
              <a:buClr>
                <a:schemeClr val="lt1"/>
              </a:buClr>
              <a:buFont typeface="Lato"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ctr">
              <a:spcBef>
                <a:spcPts val="0"/>
              </a:spcBef>
              <a:buClr>
                <a:schemeClr val="lt1"/>
              </a:buClr>
              <a:buFont typeface="Lato"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subTitle" idx="1"/>
          </p:nvPr>
        </p:nvSpPr>
        <p:spPr>
          <a:xfrm>
            <a:off x="3096363" y="3266930"/>
            <a:ext cx="2951400" cy="701400"/>
          </a:xfrm>
          <a:prstGeom prst="rect">
            <a:avLst/>
          </a:prstGeom>
        </p:spPr>
        <p:txBody>
          <a:bodyPr wrap="square" lIns="91425" tIns="91425" rIns="91425" bIns="91425" anchor="b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Playfair Display"/>
              <a:buNone/>
              <a:defRPr b="1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Playfair Display"/>
              <a:buNone/>
              <a:defRPr sz="1800" b="1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Playfair Display"/>
              <a:buNone/>
              <a:defRPr sz="1800" b="1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Playfair Display"/>
              <a:buNone/>
              <a:defRPr sz="1800" b="1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Playfair Display"/>
              <a:buNone/>
              <a:defRPr sz="1800" b="1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Playfair Display"/>
              <a:buNone/>
              <a:defRPr sz="1800" b="1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Playfair Display"/>
              <a:buNone/>
              <a:defRPr sz="1800" b="1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Playfair Display"/>
              <a:buNone/>
              <a:defRPr sz="1800" b="1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Playfair Display"/>
              <a:buNone/>
              <a:defRPr sz="1800" b="1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ig number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/>
          <p:nvPr/>
        </p:nvSpPr>
        <p:spPr>
          <a:xfrm>
            <a:off x="0" y="5045700"/>
            <a:ext cx="9144000" cy="978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50" name="Shape 50"/>
          <p:cNvSpPr txBox="1">
            <a:spLocks noGrp="1"/>
          </p:cNvSpPr>
          <p:nvPr>
            <p:ph type="title"/>
          </p:nvPr>
        </p:nvSpPr>
        <p:spPr>
          <a:xfrm>
            <a:off x="311700" y="1233100"/>
            <a:ext cx="8520600" cy="1610100"/>
          </a:xfrm>
          <a:prstGeom prst="rect">
            <a:avLst/>
          </a:prstGeom>
        </p:spPr>
        <p:txBody>
          <a:bodyPr wrap="square"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buFont typeface="Lato"/>
              <a:defRPr sz="10000">
                <a:latin typeface="Lato"/>
                <a:ea typeface="Lato"/>
                <a:cs typeface="Lato"/>
                <a:sym typeface="Lato"/>
              </a:defRPr>
            </a:lvl1pPr>
            <a:lvl2pPr lvl="1" algn="ctr">
              <a:spcBef>
                <a:spcPts val="0"/>
              </a:spcBef>
              <a:buSzPct val="100000"/>
              <a:buFont typeface="Lato"/>
              <a:defRPr sz="10000">
                <a:latin typeface="Lato"/>
                <a:ea typeface="Lato"/>
                <a:cs typeface="Lato"/>
                <a:sym typeface="Lato"/>
              </a:defRPr>
            </a:lvl2pPr>
            <a:lvl3pPr lvl="2" algn="ctr">
              <a:spcBef>
                <a:spcPts val="0"/>
              </a:spcBef>
              <a:buSzPct val="100000"/>
              <a:buFont typeface="Lato"/>
              <a:defRPr sz="10000">
                <a:latin typeface="Lato"/>
                <a:ea typeface="Lato"/>
                <a:cs typeface="Lato"/>
                <a:sym typeface="Lato"/>
              </a:defRPr>
            </a:lvl3pPr>
            <a:lvl4pPr lvl="3" algn="ctr">
              <a:spcBef>
                <a:spcPts val="0"/>
              </a:spcBef>
              <a:buSzPct val="100000"/>
              <a:buFont typeface="Lato"/>
              <a:defRPr sz="10000">
                <a:latin typeface="Lato"/>
                <a:ea typeface="Lato"/>
                <a:cs typeface="Lato"/>
                <a:sym typeface="Lato"/>
              </a:defRPr>
            </a:lvl4pPr>
            <a:lvl5pPr lvl="4" algn="ctr">
              <a:spcBef>
                <a:spcPts val="0"/>
              </a:spcBef>
              <a:buSzPct val="100000"/>
              <a:buFont typeface="Lato"/>
              <a:defRPr sz="10000">
                <a:latin typeface="Lato"/>
                <a:ea typeface="Lato"/>
                <a:cs typeface="Lato"/>
                <a:sym typeface="Lato"/>
              </a:defRPr>
            </a:lvl5pPr>
            <a:lvl6pPr lvl="5" algn="ctr">
              <a:spcBef>
                <a:spcPts val="0"/>
              </a:spcBef>
              <a:buSzPct val="100000"/>
              <a:buFont typeface="Lato"/>
              <a:defRPr sz="10000">
                <a:latin typeface="Lato"/>
                <a:ea typeface="Lato"/>
                <a:cs typeface="Lato"/>
                <a:sym typeface="Lato"/>
              </a:defRPr>
            </a:lvl6pPr>
            <a:lvl7pPr lvl="6" algn="ctr">
              <a:spcBef>
                <a:spcPts val="0"/>
              </a:spcBef>
              <a:buSzPct val="100000"/>
              <a:buFont typeface="Lato"/>
              <a:defRPr sz="10000">
                <a:latin typeface="Lato"/>
                <a:ea typeface="Lato"/>
                <a:cs typeface="Lato"/>
                <a:sym typeface="Lato"/>
              </a:defRPr>
            </a:lvl7pPr>
            <a:lvl8pPr lvl="7" algn="ctr">
              <a:spcBef>
                <a:spcPts val="0"/>
              </a:spcBef>
              <a:buSzPct val="100000"/>
              <a:buFont typeface="Lato"/>
              <a:defRPr sz="10000">
                <a:latin typeface="Lato"/>
                <a:ea typeface="Lato"/>
                <a:cs typeface="Lato"/>
                <a:sym typeface="Lato"/>
              </a:defRPr>
            </a:lvl8pPr>
            <a:lvl9pPr lvl="8" algn="ctr">
              <a:spcBef>
                <a:spcPts val="0"/>
              </a:spcBef>
              <a:buSzPct val="100000"/>
              <a:buFont typeface="Lato"/>
              <a:defRPr sz="10000"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51" name="Shape 51"/>
          <p:cNvSpPr txBox="1">
            <a:spLocks noGrp="1"/>
          </p:cNvSpPr>
          <p:nvPr>
            <p:ph type="body" idx="1"/>
          </p:nvPr>
        </p:nvSpPr>
        <p:spPr>
          <a:xfrm>
            <a:off x="311700" y="2919450"/>
            <a:ext cx="8520600" cy="10716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 algn="ctr">
              <a:spcBef>
                <a:spcPts val="0"/>
              </a:spcBef>
              <a:defRPr/>
            </a:lvl1pPr>
            <a:lvl2pPr lvl="1" algn="ctr">
              <a:spcBef>
                <a:spcPts val="0"/>
              </a:spcBef>
              <a:defRPr/>
            </a:lvl2pPr>
            <a:lvl3pPr lvl="2" algn="ctr">
              <a:spcBef>
                <a:spcPts val="0"/>
              </a:spcBef>
              <a:defRPr/>
            </a:lvl3pPr>
            <a:lvl4pPr lvl="3" algn="ctr">
              <a:spcBef>
                <a:spcPts val="0"/>
              </a:spcBef>
              <a:defRPr/>
            </a:lvl4pPr>
            <a:lvl5pPr lvl="4" algn="ctr">
              <a:spcBef>
                <a:spcPts val="0"/>
              </a:spcBef>
              <a:defRPr/>
            </a:lvl5pPr>
            <a:lvl6pPr lvl="5" algn="ctr">
              <a:spcBef>
                <a:spcPts val="0"/>
              </a:spcBef>
              <a:defRPr/>
            </a:lvl6pPr>
            <a:lvl7pPr lvl="6" algn="ctr">
              <a:spcBef>
                <a:spcPts val="0"/>
              </a:spcBef>
              <a:defRPr/>
            </a:lvl7pPr>
            <a:lvl8pPr lvl="7" algn="ctr">
              <a:spcBef>
                <a:spcPts val="0"/>
              </a:spcBef>
              <a:defRPr/>
            </a:lvl8pPr>
            <a:lvl9pPr lvl="8" algn="ctr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bg>
      <p:bgPr>
        <a:solidFill>
          <a:schemeClr val="dk1"/>
        </a:solidFill>
        <a:effectLst/>
      </p:bgPr>
    </p:bg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 txBox="1">
            <a:spLocks noGrp="1"/>
          </p:cNvSpPr>
          <p:nvPr>
            <p:ph type="title"/>
          </p:nvPr>
        </p:nvSpPr>
        <p:spPr>
          <a:xfrm>
            <a:off x="509550" y="1423875"/>
            <a:ext cx="8124900" cy="1798200"/>
          </a:xfrm>
          <a:prstGeom prst="rect">
            <a:avLst/>
          </a:prstGeom>
        </p:spPr>
        <p:txBody>
          <a:bodyPr wrap="square" lIns="91425" tIns="91425" rIns="91425" bIns="91425" anchor="ctr" anchorCtr="0"/>
          <a:lstStyle>
            <a:lvl1pPr lvl="0" algn="ctr">
              <a:spcBef>
                <a:spcPts val="0"/>
              </a:spcBef>
              <a:buClr>
                <a:schemeClr val="lt1"/>
              </a:buClr>
              <a:buSzPct val="100000"/>
              <a:buFont typeface="Lato"/>
              <a:defRPr sz="4800" b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ctr">
              <a:spcBef>
                <a:spcPts val="0"/>
              </a:spcBef>
              <a:buClr>
                <a:schemeClr val="lt1"/>
              </a:buClr>
              <a:buSzPct val="100000"/>
              <a:buFont typeface="Lato"/>
              <a:defRPr sz="4800" b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ctr">
              <a:spcBef>
                <a:spcPts val="0"/>
              </a:spcBef>
              <a:buClr>
                <a:schemeClr val="lt1"/>
              </a:buClr>
              <a:buSzPct val="100000"/>
              <a:buFont typeface="Lato"/>
              <a:defRPr sz="4800" b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ctr">
              <a:spcBef>
                <a:spcPts val="0"/>
              </a:spcBef>
              <a:buClr>
                <a:schemeClr val="lt1"/>
              </a:buClr>
              <a:buSzPct val="100000"/>
              <a:buFont typeface="Lato"/>
              <a:defRPr sz="4800" b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ctr">
              <a:spcBef>
                <a:spcPts val="0"/>
              </a:spcBef>
              <a:buClr>
                <a:schemeClr val="lt1"/>
              </a:buClr>
              <a:buSzPct val="100000"/>
              <a:buFont typeface="Lato"/>
              <a:defRPr sz="4800" b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ctr">
              <a:spcBef>
                <a:spcPts val="0"/>
              </a:spcBef>
              <a:buClr>
                <a:schemeClr val="lt1"/>
              </a:buClr>
              <a:buSzPct val="100000"/>
              <a:buFont typeface="Lato"/>
              <a:defRPr sz="4800" b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ctr">
              <a:spcBef>
                <a:spcPts val="0"/>
              </a:spcBef>
              <a:buClr>
                <a:schemeClr val="lt1"/>
              </a:buClr>
              <a:buSzPct val="100000"/>
              <a:buFont typeface="Lato"/>
              <a:defRPr sz="4800" b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ctr">
              <a:spcBef>
                <a:spcPts val="0"/>
              </a:spcBef>
              <a:buClr>
                <a:schemeClr val="lt1"/>
              </a:buClr>
              <a:buSzPct val="100000"/>
              <a:buFont typeface="Lato"/>
              <a:defRPr sz="4800" b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ctr">
              <a:spcBef>
                <a:spcPts val="0"/>
              </a:spcBef>
              <a:buClr>
                <a:schemeClr val="lt1"/>
              </a:buClr>
              <a:buSzPct val="100000"/>
              <a:buFont typeface="Lato"/>
              <a:defRPr sz="4800" b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17" name="Shape 17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>
                <a:solidFill>
                  <a:schemeClr val="lt1"/>
                </a:solidFill>
              </a:rPr>
              <a:t>‹#›</a:t>
            </a:fld>
            <a:endParaRPr lang="en">
              <a:solidFill>
                <a:schemeClr val="lt1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hape 19"/>
          <p:cNvSpPr/>
          <p:nvPr/>
        </p:nvSpPr>
        <p:spPr>
          <a:xfrm>
            <a:off x="0" y="5045700"/>
            <a:ext cx="9144000" cy="978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0" name="Shape 20"/>
          <p:cNvSpPr txBox="1">
            <a:spLocks noGrp="1"/>
          </p:cNvSpPr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1" name="Shape 2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Title and two columns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 txBox="1">
            <a:spLocks noGrp="1"/>
          </p:cNvSpPr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5" name="Shape 2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>
            <a:spLocks noGrp="1"/>
          </p:cNvSpPr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One column text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wrap="square" lIns="91425" tIns="91425" rIns="91425" bIns="91425" anchor="b" anchorCtr="0"/>
          <a:lstStyle>
            <a:lvl1pPr lvl="0">
              <a:spcBef>
                <a:spcPts val="0"/>
              </a:spcBef>
              <a:buSzPct val="100000"/>
              <a:defRPr sz="2400"/>
            </a:lvl1pPr>
            <a:lvl2pPr lvl="1">
              <a:spcBef>
                <a:spcPts val="0"/>
              </a:spcBef>
              <a:buSzPct val="100000"/>
              <a:defRPr sz="2400"/>
            </a:lvl2pPr>
            <a:lvl3pPr lvl="2">
              <a:spcBef>
                <a:spcPts val="0"/>
              </a:spcBef>
              <a:buSzPct val="100000"/>
              <a:defRPr sz="2400"/>
            </a:lvl3pPr>
            <a:lvl4pPr lvl="3">
              <a:spcBef>
                <a:spcPts val="0"/>
              </a:spcBef>
              <a:buSzPct val="100000"/>
              <a:defRPr sz="2400"/>
            </a:lvl4pPr>
            <a:lvl5pPr lvl="4">
              <a:spcBef>
                <a:spcPts val="0"/>
              </a:spcBef>
              <a:buSzPct val="100000"/>
              <a:defRPr sz="2400"/>
            </a:lvl5pPr>
            <a:lvl6pPr lvl="5">
              <a:spcBef>
                <a:spcPts val="0"/>
              </a:spcBef>
              <a:buSzPct val="100000"/>
              <a:defRPr sz="2400"/>
            </a:lvl6pPr>
            <a:lvl7pPr lvl="6">
              <a:spcBef>
                <a:spcPts val="0"/>
              </a:spcBef>
              <a:buSzPct val="100000"/>
              <a:defRPr sz="2400"/>
            </a:lvl7pPr>
            <a:lvl8pPr lvl="7">
              <a:spcBef>
                <a:spcPts val="0"/>
              </a:spcBef>
              <a:buSzPct val="100000"/>
              <a:defRPr sz="2400"/>
            </a:lvl8pPr>
            <a:lvl9pPr lvl="8">
              <a:spcBef>
                <a:spcPts val="0"/>
              </a:spcBef>
              <a:buSzPct val="100000"/>
              <a:defRPr sz="2400"/>
            </a:lvl9pPr>
          </a:lstStyle>
          <a:p>
            <a:endParaRPr/>
          </a:p>
        </p:txBody>
      </p:sp>
      <p:sp>
        <p:nvSpPr>
          <p:cNvPr id="33" name="Shape 33"/>
          <p:cNvSpPr txBox="1">
            <a:spLocks noGrp="1"/>
          </p:cNvSpPr>
          <p:nvPr>
            <p:ph type="body" idx="1"/>
          </p:nvPr>
        </p:nvSpPr>
        <p:spPr>
          <a:xfrm>
            <a:off x="311700" y="1391378"/>
            <a:ext cx="2808000" cy="31794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12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Main point">
    <p:bg>
      <p:bgPr>
        <a:solidFill>
          <a:schemeClr val="dk2"/>
        </a:solidFill>
        <a:effectLst/>
      </p:bgPr>
    </p:bg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 txBox="1">
            <a:spLocks noGrp="1"/>
          </p:cNvSpPr>
          <p:nvPr>
            <p:ph type="title"/>
          </p:nvPr>
        </p:nvSpPr>
        <p:spPr>
          <a:xfrm>
            <a:off x="490250" y="526350"/>
            <a:ext cx="5618700" cy="4090800"/>
          </a:xfrm>
          <a:prstGeom prst="rect">
            <a:avLst/>
          </a:prstGeom>
        </p:spPr>
        <p:txBody>
          <a:bodyPr wrap="square" lIns="91425" tIns="91425" rIns="91425" bIns="91425" anchor="ctr" anchorCtr="0"/>
          <a:lstStyle>
            <a:lvl1pPr lvl="0">
              <a:spcBef>
                <a:spcPts val="0"/>
              </a:spcBef>
              <a:buClr>
                <a:schemeClr val="lt1"/>
              </a:buClr>
              <a:buSzPct val="100000"/>
              <a:buFont typeface="Lato"/>
              <a:defRPr sz="4800" b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>
              <a:spcBef>
                <a:spcPts val="0"/>
              </a:spcBef>
              <a:buClr>
                <a:schemeClr val="lt1"/>
              </a:buClr>
              <a:buSzPct val="100000"/>
              <a:buFont typeface="Lato"/>
              <a:defRPr sz="4800" b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>
              <a:spcBef>
                <a:spcPts val="0"/>
              </a:spcBef>
              <a:buClr>
                <a:schemeClr val="lt1"/>
              </a:buClr>
              <a:buSzPct val="100000"/>
              <a:buFont typeface="Lato"/>
              <a:defRPr sz="4800" b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>
              <a:spcBef>
                <a:spcPts val="0"/>
              </a:spcBef>
              <a:buClr>
                <a:schemeClr val="lt1"/>
              </a:buClr>
              <a:buSzPct val="100000"/>
              <a:buFont typeface="Lato"/>
              <a:defRPr sz="4800" b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>
              <a:spcBef>
                <a:spcPts val="0"/>
              </a:spcBef>
              <a:buClr>
                <a:schemeClr val="lt1"/>
              </a:buClr>
              <a:buSzPct val="100000"/>
              <a:buFont typeface="Lato"/>
              <a:defRPr sz="4800" b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>
              <a:spcBef>
                <a:spcPts val="0"/>
              </a:spcBef>
              <a:buClr>
                <a:schemeClr val="lt1"/>
              </a:buClr>
              <a:buSzPct val="100000"/>
              <a:buFont typeface="Lato"/>
              <a:defRPr sz="4800" b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>
              <a:spcBef>
                <a:spcPts val="0"/>
              </a:spcBef>
              <a:buClr>
                <a:schemeClr val="lt1"/>
              </a:buClr>
              <a:buSzPct val="100000"/>
              <a:buFont typeface="Lato"/>
              <a:defRPr sz="4800" b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>
              <a:spcBef>
                <a:spcPts val="0"/>
              </a:spcBef>
              <a:buClr>
                <a:schemeClr val="lt1"/>
              </a:buClr>
              <a:buSzPct val="100000"/>
              <a:buFont typeface="Lato"/>
              <a:defRPr sz="4800" b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>
              <a:spcBef>
                <a:spcPts val="0"/>
              </a:spcBef>
              <a:buClr>
                <a:schemeClr val="lt1"/>
              </a:buClr>
              <a:buSzPct val="100000"/>
              <a:buFont typeface="Lato"/>
              <a:defRPr sz="4800" b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>
                <a:solidFill>
                  <a:schemeClr val="lt1"/>
                </a:solidFill>
              </a:rPr>
              <a:t>‹#›</a:t>
            </a:fld>
            <a:endParaRPr lang="en">
              <a:solidFill>
                <a:schemeClr val="lt1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ection title and description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/>
          <p:nvPr/>
        </p:nvSpPr>
        <p:spPr>
          <a:xfrm>
            <a:off x="4572000" y="-25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cxnSp>
        <p:nvCxnSpPr>
          <p:cNvPr id="40" name="Shape 40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1" name="Shape 41"/>
          <p:cNvSpPr txBox="1">
            <a:spLocks noGrp="1"/>
          </p:cNvSpPr>
          <p:nvPr>
            <p:ph type="title"/>
          </p:nvPr>
        </p:nvSpPr>
        <p:spPr>
          <a:xfrm>
            <a:off x="265500" y="1107950"/>
            <a:ext cx="4045200" cy="1683600"/>
          </a:xfrm>
          <a:prstGeom prst="rect">
            <a:avLst/>
          </a:prstGeom>
        </p:spPr>
        <p:txBody>
          <a:bodyPr wrap="square"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4200"/>
            </a:lvl1pPr>
            <a:lvl2pPr lvl="1" algn="ctr">
              <a:spcBef>
                <a:spcPts val="0"/>
              </a:spcBef>
              <a:buSzPct val="100000"/>
              <a:defRPr sz="4200"/>
            </a:lvl2pPr>
            <a:lvl3pPr lvl="2" algn="ctr">
              <a:spcBef>
                <a:spcPts val="0"/>
              </a:spcBef>
              <a:buSzPct val="100000"/>
              <a:defRPr sz="4200"/>
            </a:lvl3pPr>
            <a:lvl4pPr lvl="3" algn="ctr">
              <a:spcBef>
                <a:spcPts val="0"/>
              </a:spcBef>
              <a:buSzPct val="100000"/>
              <a:defRPr sz="4200"/>
            </a:lvl4pPr>
            <a:lvl5pPr lvl="4" algn="ctr">
              <a:spcBef>
                <a:spcPts val="0"/>
              </a:spcBef>
              <a:buSzPct val="100000"/>
              <a:defRPr sz="4200"/>
            </a:lvl5pPr>
            <a:lvl6pPr lvl="5" algn="ctr">
              <a:spcBef>
                <a:spcPts val="0"/>
              </a:spcBef>
              <a:buSzPct val="100000"/>
              <a:defRPr sz="4200"/>
            </a:lvl6pPr>
            <a:lvl7pPr lvl="6" algn="ctr">
              <a:spcBef>
                <a:spcPts val="0"/>
              </a:spcBef>
              <a:buSzPct val="100000"/>
              <a:defRPr sz="4200"/>
            </a:lvl7pPr>
            <a:lvl8pPr lvl="7" algn="ctr">
              <a:spcBef>
                <a:spcPts val="0"/>
              </a:spcBef>
              <a:buSzPct val="100000"/>
              <a:defRPr sz="4200"/>
            </a:lvl8pPr>
            <a:lvl9pPr lvl="8" algn="ctr">
              <a:spcBef>
                <a:spcPts val="0"/>
              </a:spcBef>
              <a:buSzPct val="100000"/>
              <a:defRPr sz="4200"/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subTitle" idx="1"/>
          </p:nvPr>
        </p:nvSpPr>
        <p:spPr>
          <a:xfrm>
            <a:off x="265500" y="2845201"/>
            <a:ext cx="4045200" cy="13455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body" idx="2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wrap="square" lIns="91425" tIns="91425" rIns="91425" bIns="91425" anchor="ctr" anchorCtr="0"/>
          <a:lstStyle>
            <a:lvl1pPr lvl="0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>
                <a:solidFill>
                  <a:schemeClr val="lt1"/>
                </a:solidFill>
              </a:rPr>
              <a:t>‹#›</a:t>
            </a:fld>
            <a:endParaRPr lang="en">
              <a:solidFill>
                <a:schemeClr val="lt1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ption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>
            <a:spLocks noGrp="1"/>
          </p:cNvSpPr>
          <p:nvPr>
            <p:ph type="body" idx="1"/>
          </p:nvPr>
        </p:nvSpPr>
        <p:spPr>
          <a:xfrm>
            <a:off x="319500" y="4230575"/>
            <a:ext cx="5998800" cy="598800"/>
          </a:xfrm>
          <a:prstGeom prst="rect">
            <a:avLst/>
          </a:prstGeom>
        </p:spPr>
        <p:txBody>
          <a:bodyPr wrap="square" lIns="91425" tIns="91425" rIns="91425" bIns="91425" anchor="ctr" anchorCtr="0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coral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Font typeface="Playfair Display"/>
              <a:buNone/>
              <a:defRPr sz="3200" b="1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Font typeface="Playfair Display"/>
              <a:buNone/>
              <a:defRPr sz="3200" b="1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Font typeface="Playfair Display"/>
              <a:buNone/>
              <a:defRPr sz="3200" b="1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Font typeface="Playfair Display"/>
              <a:buNone/>
              <a:defRPr sz="3200" b="1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Font typeface="Playfair Display"/>
              <a:buNone/>
              <a:defRPr sz="3200" b="1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Font typeface="Playfair Display"/>
              <a:buNone/>
              <a:defRPr sz="3200" b="1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Font typeface="Playfair Display"/>
              <a:buNone/>
              <a:defRPr sz="3200" b="1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Font typeface="Playfair Display"/>
              <a:buNone/>
              <a:defRPr sz="3200" b="1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Font typeface="Playfair Display"/>
              <a:buNone/>
              <a:defRPr sz="3200" b="1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buFont typeface="Lato"/>
              <a:buChar char="●"/>
              <a:defRPr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Lato"/>
              <a:buChar char="○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Lato"/>
              <a:buChar char="■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Lato"/>
              <a:buChar char="●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Lato"/>
              <a:buChar char="○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Lato"/>
              <a:buChar char="■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Lato"/>
              <a:buChar char="●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Lato"/>
              <a:buChar char="○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Lato"/>
              <a:buChar char="■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 algn="r">
              <a:spcBef>
                <a:spcPts val="0"/>
              </a:spcBef>
              <a:buNone/>
            </a:pPr>
            <a:fld id="{00000000-1234-1234-1234-123412341234}" type="slidenum">
              <a:rPr lang="en"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‹#›</a:t>
            </a:fld>
            <a:endParaRPr lang="en" sz="10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3.png"/><Relationship Id="rId7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>
            <a:spLocks noGrp="1"/>
          </p:cNvSpPr>
          <p:nvPr>
            <p:ph type="title"/>
          </p:nvPr>
        </p:nvSpPr>
        <p:spPr>
          <a:xfrm>
            <a:off x="304800" y="1760522"/>
            <a:ext cx="4045200" cy="16836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lnSpc>
                <a:spcPct val="115000"/>
              </a:lnSpc>
            </a:pPr>
            <a:r>
              <a:rPr lang="en" sz="3200" dirty="0" smtClean="0"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  <a:sym typeface="Arial"/>
              </a:rPr>
              <a:t/>
            </a:r>
            <a:br>
              <a:rPr lang="en" sz="3200" dirty="0" smtClean="0"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  <a:sym typeface="Arial"/>
              </a:rPr>
            </a:br>
            <a:r>
              <a:rPr lang="zh-CN" altLang="en-US" sz="3200" dirty="0" smtClean="0"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  <a:sym typeface="Arial"/>
              </a:rPr>
              <a:t>單</a:t>
            </a:r>
            <a:r>
              <a:rPr lang="zh-CN" altLang="en-US" sz="32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  <a:sym typeface="Arial"/>
              </a:rPr>
              <a:t>元三：</a:t>
            </a:r>
            <a:r>
              <a:rPr lang="en" altLang="zh-CN" sz="32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  <a:sym typeface="Arial"/>
              </a:rPr>
              <a:t>我們可變嗎</a:t>
            </a:r>
            <a:r>
              <a:rPr lang="en" altLang="zh-CN" sz="3200" dirty="0" smtClean="0"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  <a:sym typeface="Arial"/>
              </a:rPr>
              <a:t>？</a:t>
            </a:r>
            <a:r>
              <a:rPr lang="en" altLang="zh-CN" sz="32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  <a:sym typeface="Arial"/>
              </a:rPr>
              <a:t> </a:t>
            </a:r>
            <a:r>
              <a:rPr lang="en" altLang="zh-CN" sz="3200" dirty="0" smtClean="0"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  <a:sym typeface="Arial"/>
              </a:rPr>
              <a:t/>
            </a:r>
            <a:br>
              <a:rPr lang="en" altLang="zh-CN" sz="3200" dirty="0" smtClean="0"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  <a:sym typeface="Arial"/>
              </a:rPr>
            </a:br>
            <a:r>
              <a:rPr lang="en" altLang="zh-CN" sz="3200" dirty="0" smtClean="0">
                <a:ea typeface="MingLiU" panose="02020509000000000000" pitchFamily="49" charset="-120"/>
                <a:cs typeface="Arial"/>
                <a:sym typeface="Arial"/>
              </a:rPr>
              <a:t>Lesson</a:t>
            </a:r>
            <a:r>
              <a:rPr lang="en" sz="3200" dirty="0" smtClean="0">
                <a:latin typeface="+mj-lt"/>
                <a:ea typeface="MingLiU" panose="02020509000000000000" pitchFamily="49" charset="-120"/>
                <a:cs typeface="Arial"/>
                <a:sym typeface="Arial"/>
              </a:rPr>
              <a:t> 3: Can </a:t>
            </a:r>
            <a:r>
              <a:rPr lang="en" sz="3200" dirty="0" smtClean="0">
                <a:latin typeface="+mj-lt"/>
                <a:ea typeface="MHeiHK-Bold" pitchFamily="50" charset="-128"/>
                <a:cs typeface="Arial"/>
                <a:sym typeface="Arial"/>
              </a:rPr>
              <a:t>We Change?</a:t>
            </a:r>
            <a:endParaRPr lang="en" sz="3200" dirty="0">
              <a:latin typeface="+mj-lt"/>
              <a:ea typeface="MHeiHK-Bold" pitchFamily="50" charset="-128"/>
              <a:cs typeface="Arial"/>
              <a:sym typeface="Arial"/>
            </a:endParaRPr>
          </a:p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endParaRPr sz="3600" dirty="0">
              <a:latin typeface="Arial"/>
              <a:ea typeface="Arial"/>
              <a:cs typeface="Arial"/>
              <a:sym typeface="Arial"/>
            </a:endParaRPr>
          </a:p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60" name="Shape 60"/>
          <p:cNvSpPr txBox="1">
            <a:spLocks noGrp="1"/>
          </p:cNvSpPr>
          <p:nvPr>
            <p:ph type="subTitle" idx="1"/>
          </p:nvPr>
        </p:nvSpPr>
        <p:spPr>
          <a:xfrm>
            <a:off x="202106" y="3486150"/>
            <a:ext cx="4045200" cy="1345500"/>
          </a:xfrm>
          <a:prstGeom prst="rect">
            <a:avLst/>
          </a:prstGeom>
        </p:spPr>
        <p:txBody>
          <a:bodyPr wrap="square" lIns="91425" tIns="91425" rIns="91425" bIns="91425" anchor="b" anchorCtr="0">
            <a:noAutofit/>
          </a:bodyPr>
          <a:lstStyle/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" dirty="0">
                <a:solidFill>
                  <a:schemeClr val="accent1"/>
                </a:solidFill>
                <a:latin typeface="SimSun"/>
                <a:ea typeface="SimSun"/>
                <a:cs typeface="SimSun"/>
                <a:sym typeface="SimSun"/>
              </a:rPr>
              <a:t/>
            </a:r>
            <a:br>
              <a:rPr lang="en" dirty="0">
                <a:solidFill>
                  <a:schemeClr val="accent1"/>
                </a:solidFill>
                <a:latin typeface="SimSun"/>
                <a:ea typeface="SimSun"/>
                <a:cs typeface="SimSun"/>
                <a:sym typeface="SimSun"/>
              </a:rPr>
            </a:br>
            <a:r>
              <a:rPr lang="en" dirty="0">
                <a:solidFill>
                  <a:schemeClr val="accent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SimSun"/>
                <a:sym typeface="SimSun"/>
              </a:rPr>
              <a:t/>
            </a:r>
            <a:br>
              <a:rPr lang="en" dirty="0">
                <a:solidFill>
                  <a:schemeClr val="accent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SimSun"/>
                <a:sym typeface="SimSun"/>
              </a:rPr>
            </a:br>
            <a:r>
              <a:rPr lang="en" sz="2000" b="1" dirty="0">
                <a:solidFill>
                  <a:schemeClr val="accent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SimSun"/>
                <a:sym typeface="SimSun"/>
              </a:rPr>
              <a:t>香港大學心理學系</a:t>
            </a:r>
          </a:p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" sz="2000" b="1" dirty="0">
                <a:solidFill>
                  <a:schemeClr val="accent6"/>
                </a:solidFill>
                <a:latin typeface="+mj-lt"/>
              </a:rPr>
              <a:t>HKU Psychology</a:t>
            </a:r>
          </a:p>
          <a:p>
            <a:pPr lvl="0">
              <a:spcBef>
                <a:spcPts val="0"/>
              </a:spcBef>
              <a:buNone/>
            </a:pPr>
            <a:endParaRPr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0200" y="1504950"/>
            <a:ext cx="2895600" cy="318505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LineDrawing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2143" y="637598"/>
            <a:ext cx="1088247" cy="117947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LineDrawing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00575">
            <a:off x="6311283" y="260320"/>
            <a:ext cx="1062168" cy="115121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LineDrawing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34814">
            <a:off x="7144529" y="384476"/>
            <a:ext cx="1130722" cy="12255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Shape 149"/>
          <p:cNvSpPr txBox="1">
            <a:spLocks noGrp="1"/>
          </p:cNvSpPr>
          <p:nvPr>
            <p:ph type="body" idx="1"/>
          </p:nvPr>
        </p:nvSpPr>
        <p:spPr>
          <a:xfrm>
            <a:off x="311700" y="230750"/>
            <a:ext cx="8520600" cy="42744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討論</a:t>
            </a:r>
            <a:r>
              <a:rPr lang="en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  <a:sym typeface="Arial"/>
              </a:rPr>
              <a:t>一</a:t>
            </a:r>
            <a:r>
              <a:rPr lang="en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</a:rPr>
              <a:t> </a:t>
            </a:r>
            <a:r>
              <a:rPr lang="en" sz="3200" b="1" dirty="0" smtClean="0">
                <a:solidFill>
                  <a:schemeClr val="tx1"/>
                </a:solidFill>
                <a:latin typeface="+mj-lt"/>
                <a:ea typeface="Microsoft JhengHei" panose="020B0604030504040204" pitchFamily="34" charset="-120"/>
                <a:cs typeface="Arial"/>
              </a:rPr>
              <a:t>Discussion 1</a:t>
            </a:r>
            <a:r>
              <a:rPr lang="en" sz="2400" dirty="0" smtClean="0">
                <a:solidFill>
                  <a:srgbClr val="000000"/>
                </a:solidFill>
                <a:latin typeface="+mj-lt"/>
              </a:rPr>
              <a:t/>
            </a:r>
            <a:br>
              <a:rPr lang="en" sz="2400" dirty="0" smtClean="0">
                <a:solidFill>
                  <a:srgbClr val="000000"/>
                </a:solidFill>
                <a:latin typeface="+mj-lt"/>
              </a:rPr>
            </a:br>
            <a:endParaRPr lang="en" sz="2400" dirty="0" smtClean="0">
              <a:solidFill>
                <a:srgbClr val="000000"/>
              </a:solidFill>
              <a:latin typeface="+mj-lt"/>
            </a:endParaRPr>
          </a:p>
          <a:p>
            <a:pPr marL="533400" lvl="0" indent="-45720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+mj-lt"/>
              <a:buAutoNum type="arabicPeriod"/>
            </a:pPr>
            <a:r>
              <a:rPr lang="en" sz="2400" dirty="0" smtClean="0">
                <a:solidFill>
                  <a:srgbClr val="0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如果你班上面來了一位這樣的同學，你會跟他說什麼，會不會跟他做朋友？</a:t>
            </a:r>
            <a:br>
              <a:rPr lang="en" sz="2400" dirty="0" smtClean="0">
                <a:solidFill>
                  <a:srgbClr val="0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</a:br>
            <a:r>
              <a:rPr lang="en" sz="2400" dirty="0" smtClean="0">
                <a:solidFill>
                  <a:srgbClr val="000000"/>
                </a:solidFill>
                <a:latin typeface="+mn-lt"/>
                <a:ea typeface="Microsoft JhengHei" panose="020B0604030504040204" pitchFamily="34" charset="-120"/>
              </a:rPr>
              <a:t>If you have a new classmate like Chi Kin, what would you say to him? Would you make friends with him?</a:t>
            </a:r>
          </a:p>
          <a:p>
            <a:pPr lvl="0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rgbClr val="000000"/>
              </a:solidFill>
            </a:endParaRPr>
          </a:p>
          <a:p>
            <a:pPr marL="76200" lvl="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None/>
            </a:pPr>
            <a:r>
              <a:rPr lang="en" sz="2400" dirty="0" smtClean="0">
                <a:solidFill>
                  <a:srgbClr val="0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2.  你覺得有什麼原因導致那位同學身上發出異味？</a:t>
            </a:r>
            <a:r>
              <a:rPr lang="en" sz="2400" dirty="0">
                <a:solidFill>
                  <a:srgbClr val="000000"/>
                </a:solidFill>
                <a:latin typeface="MHeiHK-Medium" pitchFamily="50" charset="-128"/>
                <a:ea typeface="MHeiHK-Medium" pitchFamily="50" charset="-128"/>
              </a:rPr>
              <a:t/>
            </a:r>
            <a:br>
              <a:rPr lang="en" sz="2400" dirty="0">
                <a:solidFill>
                  <a:srgbClr val="000000"/>
                </a:solidFill>
                <a:latin typeface="MHeiHK-Medium" pitchFamily="50" charset="-128"/>
                <a:ea typeface="MHeiHK-Medium" pitchFamily="50" charset="-128"/>
              </a:rPr>
            </a:br>
            <a:r>
              <a:rPr lang="en" sz="2400" dirty="0" smtClean="0">
                <a:solidFill>
                  <a:schemeClr val="accent1"/>
                </a:solidFill>
                <a:latin typeface="+mj-lt"/>
              </a:rPr>
              <a:t>     </a:t>
            </a:r>
            <a:r>
              <a:rPr lang="en" sz="2400" dirty="0" smtClean="0">
                <a:solidFill>
                  <a:schemeClr val="accent1"/>
                </a:solidFill>
                <a:latin typeface="+mj-lt"/>
                <a:ea typeface="+mn-ea"/>
              </a:rPr>
              <a:t>Why </a:t>
            </a:r>
            <a:r>
              <a:rPr lang="en" sz="2400" dirty="0">
                <a:solidFill>
                  <a:schemeClr val="accent1"/>
                </a:solidFill>
                <a:latin typeface="+mj-lt"/>
                <a:ea typeface="+mn-ea"/>
              </a:rPr>
              <a:t>do you think </a:t>
            </a:r>
            <a:r>
              <a:rPr lang="en" sz="2400" dirty="0" smtClean="0">
                <a:solidFill>
                  <a:schemeClr val="accent1"/>
                </a:solidFill>
                <a:latin typeface="+mj-lt"/>
                <a:ea typeface="+mn-ea"/>
              </a:rPr>
              <a:t>Chi Kin smells?</a:t>
            </a:r>
            <a:endParaRPr lang="en" sz="2400" dirty="0">
              <a:solidFill>
                <a:schemeClr val="accent1"/>
              </a:solidFill>
              <a:latin typeface="+mj-lt"/>
              <a:ea typeface="+mn-ea"/>
            </a:endParaRPr>
          </a:p>
          <a:p>
            <a:pPr lvl="0" rtl="0">
              <a:spcBef>
                <a:spcPts val="0"/>
              </a:spcBef>
              <a:buNone/>
            </a:pP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Shape 160"/>
          <p:cNvSpPr txBox="1">
            <a:spLocks noGrp="1"/>
          </p:cNvSpPr>
          <p:nvPr>
            <p:ph type="body" idx="1"/>
          </p:nvPr>
        </p:nvSpPr>
        <p:spPr>
          <a:xfrm>
            <a:off x="304800" y="361950"/>
            <a:ext cx="8338800" cy="40179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討論</a:t>
            </a:r>
            <a:r>
              <a:rPr lang="en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  <a:sym typeface="Arial"/>
              </a:rPr>
              <a:t>二</a:t>
            </a:r>
            <a:r>
              <a:rPr lang="en" sz="3200" b="1" dirty="0">
                <a:solidFill>
                  <a:schemeClr val="tx1"/>
                </a:solidFill>
                <a:latin typeface="+mn-ea"/>
                <a:ea typeface="+mn-ea"/>
                <a:cs typeface="Arial"/>
              </a:rPr>
              <a:t> </a:t>
            </a:r>
            <a:r>
              <a:rPr lang="en" sz="3200" b="1" dirty="0" smtClean="0">
                <a:solidFill>
                  <a:schemeClr val="tx1"/>
                </a:solidFill>
                <a:latin typeface="+mj-lt"/>
                <a:ea typeface="+mn-ea"/>
                <a:cs typeface="Arial"/>
              </a:rPr>
              <a:t>Discussion 2</a:t>
            </a:r>
            <a:endParaRPr lang="en" sz="3200" b="1" dirty="0">
              <a:solidFill>
                <a:schemeClr val="tx1"/>
              </a:solidFill>
              <a:latin typeface="+mj-lt"/>
              <a:ea typeface="+mn-ea"/>
            </a:endParaRPr>
          </a:p>
          <a:p>
            <a:pPr lvl="0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rgbClr val="000000"/>
              </a:solidFill>
            </a:endParaRPr>
          </a:p>
          <a:p>
            <a:pPr marL="76200">
              <a:spcAft>
                <a:spcPts val="0"/>
              </a:spcAft>
              <a:buClr>
                <a:srgbClr val="000000"/>
              </a:buClr>
              <a:buNone/>
            </a:pPr>
            <a:r>
              <a:rPr lang="zh-TW" altLang="en-US" sz="2400" dirty="0">
                <a:solidFill>
                  <a:srgbClr val="000000"/>
                </a:solidFill>
                <a:latin typeface="MHeiHK-Medium" pitchFamily="50" charset="-128"/>
                <a:ea typeface="MHeiHK-Medium" pitchFamily="50" charset="-128"/>
              </a:rPr>
              <a:t>一大清早新同學志堅應該是準備上學，為何他會在街上拾紙皮？ </a:t>
            </a:r>
            <a:r>
              <a:rPr lang="en" sz="2400" dirty="0">
                <a:solidFill>
                  <a:srgbClr val="000000"/>
                </a:solidFill>
                <a:latin typeface="MHeiHK-Medium" pitchFamily="50" charset="-128"/>
                <a:ea typeface="MHeiHK-Medium" pitchFamily="50" charset="-128"/>
              </a:rPr>
              <a:t/>
            </a:r>
            <a:br>
              <a:rPr lang="en" sz="2400" dirty="0">
                <a:solidFill>
                  <a:srgbClr val="000000"/>
                </a:solidFill>
                <a:latin typeface="MHeiHK-Medium" pitchFamily="50" charset="-128"/>
                <a:ea typeface="MHeiHK-Medium" pitchFamily="50" charset="-128"/>
              </a:rPr>
            </a:br>
            <a:r>
              <a:rPr lang="en" sz="2400" dirty="0" smtClean="0">
                <a:solidFill>
                  <a:schemeClr val="accent1"/>
                </a:solidFill>
                <a:latin typeface="+mj-lt"/>
                <a:ea typeface="MHeiHK-Medium" pitchFamily="50" charset="-128"/>
              </a:rPr>
              <a:t>Chi Kin should be on the way to school by that time in  the morning. </a:t>
            </a:r>
            <a:r>
              <a:rPr lang="en" sz="2400" dirty="0" smtClean="0">
                <a:solidFill>
                  <a:schemeClr val="accent1"/>
                </a:solidFill>
                <a:latin typeface="+mj-lt"/>
              </a:rPr>
              <a:t>Why was </a:t>
            </a:r>
            <a:r>
              <a:rPr lang="en-US" sz="2400" dirty="0" smtClean="0">
                <a:solidFill>
                  <a:schemeClr val="accent1"/>
                </a:solidFill>
                <a:latin typeface="+mj-lt"/>
              </a:rPr>
              <a:t>he picking up trash on the  street?</a:t>
            </a:r>
            <a:endParaRPr lang="en" sz="2400" dirty="0">
              <a:solidFill>
                <a:schemeClr val="accent1"/>
              </a:solidFill>
              <a:latin typeface="+mj-lt"/>
            </a:endParaRPr>
          </a:p>
          <a:p>
            <a:pPr lvl="0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rgbClr val="000000"/>
              </a:solidFill>
              <a:latin typeface="+mn-lt"/>
            </a:endParaRPr>
          </a:p>
          <a:p>
            <a:pPr lvl="0" rtl="0">
              <a:spcBef>
                <a:spcPts val="0"/>
              </a:spcBef>
              <a:buNone/>
            </a:pPr>
            <a:endParaRPr dirty="0">
              <a:latin typeface="DIN" panose="02000503040000020003" pitchFamily="2" charset="0"/>
              <a:ea typeface="MHeiHK-Bold" pitchFamily="50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Shape 177"/>
          <p:cNvSpPr txBox="1">
            <a:spLocks noGrp="1"/>
          </p:cNvSpPr>
          <p:nvPr>
            <p:ph type="title"/>
          </p:nvPr>
        </p:nvSpPr>
        <p:spPr>
          <a:xfrm>
            <a:off x="304800" y="285750"/>
            <a:ext cx="8520600" cy="6261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zh-CN" altLang="en-US" sz="27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影片所帶出的訊息</a:t>
            </a:r>
            <a:r>
              <a:rPr lang="en" sz="27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...... </a:t>
            </a:r>
            <a:r>
              <a:rPr lang="en" sz="2700" dirty="0" smtClean="0">
                <a:latin typeface="+mj-lt"/>
              </a:rPr>
              <a:t>Main message behind the clip</a:t>
            </a:r>
            <a:endParaRPr lang="en" sz="2700" dirty="0">
              <a:latin typeface="+mj-lt"/>
            </a:endParaRPr>
          </a:p>
        </p:txBody>
      </p:sp>
      <p:sp>
        <p:nvSpPr>
          <p:cNvPr id="178" name="Shape 178"/>
          <p:cNvSpPr txBox="1">
            <a:spLocks noGrp="1"/>
          </p:cNvSpPr>
          <p:nvPr>
            <p:ph type="body" idx="1"/>
          </p:nvPr>
        </p:nvSpPr>
        <p:spPr>
          <a:xfrm>
            <a:off x="304800" y="1047750"/>
            <a:ext cx="8051100" cy="34164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457200" lvl="0" indent="-381000" rtl="0">
              <a:spcBef>
                <a:spcPts val="0"/>
              </a:spcBef>
              <a:buClr>
                <a:srgbClr val="000000"/>
              </a:buClr>
              <a:buSzPct val="100000"/>
              <a:buChar char="-"/>
            </a:pPr>
            <a:r>
              <a:rPr lang="en" sz="2400" dirty="0" smtClean="0">
                <a:solidFill>
                  <a:srgbClr val="000000"/>
                </a:solidFill>
                <a:latin typeface="+mn-lt"/>
                <a:ea typeface="Microsoft JhengHei" panose="020B0604030504040204" pitchFamily="34" charset="-120"/>
                <a:cs typeface="SimSun"/>
                <a:sym typeface="SimSun"/>
              </a:rPr>
              <a:t>導致一件事情的發生背後可以有很多原因 </a:t>
            </a:r>
            <a:r>
              <a:rPr lang="en" sz="2400" dirty="0">
                <a:solidFill>
                  <a:srgbClr val="000000"/>
                </a:solidFill>
                <a:latin typeface="+mn-lt"/>
                <a:ea typeface="Microsoft JhengHei" panose="020B0604030504040204" pitchFamily="34" charset="-120"/>
                <a:cs typeface="SimSun"/>
                <a:sym typeface="SimSun"/>
              </a:rPr>
              <a:t/>
            </a:r>
            <a:br>
              <a:rPr lang="en" sz="2400" dirty="0">
                <a:solidFill>
                  <a:srgbClr val="000000"/>
                </a:solidFill>
                <a:latin typeface="+mn-lt"/>
                <a:ea typeface="Microsoft JhengHei" panose="020B0604030504040204" pitchFamily="34" charset="-120"/>
                <a:cs typeface="SimSun"/>
                <a:sym typeface="SimSun"/>
              </a:rPr>
            </a:br>
            <a:r>
              <a:rPr lang="en" sz="2200" dirty="0" smtClean="0">
                <a:solidFill>
                  <a:srgbClr val="000000"/>
                </a:solidFill>
                <a:latin typeface="+mn-lt"/>
                <a:ea typeface="Microsoft JhengHei" panose="020B0604030504040204" pitchFamily="34" charset="-120"/>
                <a:cs typeface="SimSun"/>
                <a:sym typeface="SimSun"/>
              </a:rPr>
              <a:t>Any event or behaviour of a person is always caused by multiple factors</a:t>
            </a:r>
            <a:r>
              <a:rPr lang="en" sz="2400" dirty="0">
                <a:solidFill>
                  <a:srgbClr val="000000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/>
            </a:r>
            <a:br>
              <a:rPr lang="en" sz="2400" dirty="0">
                <a:solidFill>
                  <a:srgbClr val="000000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</a:br>
            <a:endParaRPr lang="en" sz="2400" dirty="0" smtClean="0">
              <a:solidFill>
                <a:srgbClr val="000000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  <a:p>
            <a:pPr marL="457200" lvl="0" indent="-381000" rtl="0">
              <a:spcBef>
                <a:spcPts val="0"/>
              </a:spcBef>
              <a:buClr>
                <a:srgbClr val="000000"/>
              </a:buClr>
              <a:buSzPct val="100000"/>
              <a:buChar char="-"/>
            </a:pPr>
            <a:endParaRPr lang="en" sz="2400" dirty="0">
              <a:solidFill>
                <a:srgbClr val="000000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00" y="2450021"/>
            <a:ext cx="2405056" cy="248392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231" y="2499781"/>
            <a:ext cx="2209315" cy="228176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0" y="2509974"/>
            <a:ext cx="2273226" cy="23477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405946" y="1392028"/>
            <a:ext cx="789985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381000">
              <a:buClr>
                <a:srgbClr val="000000"/>
              </a:buClr>
              <a:buSzPct val="100000"/>
              <a:buChar char="-"/>
            </a:pPr>
            <a:r>
              <a:rPr lang="en" altLang="zh-CN" sz="2400" dirty="0">
                <a:latin typeface="+mn-lt"/>
                <a:ea typeface="MHeiHK-Medium" pitchFamily="50" charset="-128"/>
                <a:cs typeface="Playfair Display"/>
                <a:sym typeface="Playfair Display"/>
              </a:rPr>
              <a:t>多運用</a:t>
            </a:r>
            <a:r>
              <a:rPr lang="en" altLang="zh-CN" sz="2400" dirty="0">
                <a:latin typeface="+mn-lt"/>
                <a:ea typeface="MHeiHK-Medium" pitchFamily="50" charset="-128"/>
                <a:cs typeface="SimSun"/>
                <a:sym typeface="SimSun"/>
              </a:rPr>
              <a:t>情況歸因和同理心可以減少人際關係中的磨擦 </a:t>
            </a:r>
            <a:r>
              <a:rPr lang="en" altLang="zh-CN" sz="2400" dirty="0" smtClean="0">
                <a:latin typeface="+mn-lt"/>
                <a:ea typeface="MHeiHK-Medium" pitchFamily="50" charset="-128"/>
                <a:cs typeface="Playfair Display"/>
                <a:sym typeface="Playfair Display"/>
              </a:rPr>
              <a:t> </a:t>
            </a:r>
            <a:r>
              <a:rPr lang="en" altLang="zh-CN" sz="2400" dirty="0">
                <a:latin typeface="+mn-lt"/>
                <a:ea typeface="Playfair Display"/>
                <a:cs typeface="Playfair Display"/>
                <a:sym typeface="Playfair Display"/>
              </a:rPr>
              <a:t/>
            </a:r>
            <a:br>
              <a:rPr lang="en" altLang="zh-CN" sz="2400" dirty="0">
                <a:latin typeface="+mn-lt"/>
                <a:ea typeface="Playfair Display"/>
                <a:cs typeface="Playfair Display"/>
                <a:sym typeface="Playfair Display"/>
              </a:rPr>
            </a:br>
            <a:r>
              <a:rPr lang="en" altLang="zh-CN" sz="2400" dirty="0">
                <a:latin typeface="+mn-lt"/>
                <a:ea typeface="Playfair Display"/>
                <a:cs typeface="Playfair Display"/>
                <a:sym typeface="Playfair Display"/>
              </a:rPr>
              <a:t>Situational attribution and empathy help us to reduce conflicts in social lives</a:t>
            </a:r>
            <a:r>
              <a:rPr lang="en" altLang="zh-CN" sz="2400" dirty="0" smtClean="0">
                <a:latin typeface="+mn-lt"/>
                <a:ea typeface="Playfair Display"/>
                <a:cs typeface="Playfair Display"/>
                <a:sym typeface="Playfair Display"/>
              </a:rPr>
              <a:t>.</a:t>
            </a:r>
          </a:p>
          <a:p>
            <a:pPr marL="457200" lvl="0" indent="-381000">
              <a:buClr>
                <a:srgbClr val="000000"/>
              </a:buClr>
              <a:buSzPct val="100000"/>
              <a:buChar char="-"/>
            </a:pPr>
            <a:endParaRPr lang="en" altLang="zh-CN" sz="2400" dirty="0">
              <a:solidFill>
                <a:schemeClr val="accent1"/>
              </a:solidFill>
              <a:latin typeface="+mn-lt"/>
              <a:ea typeface="MHeiHK-Medium" pitchFamily="50" charset="-128"/>
              <a:cs typeface="Times New Roman"/>
              <a:sym typeface="Playfair Display"/>
            </a:endParaRPr>
          </a:p>
          <a:p>
            <a:pPr marL="457200" lvl="0" indent="-381000">
              <a:buClr>
                <a:srgbClr val="000000"/>
              </a:buClr>
              <a:buSzPct val="100000"/>
              <a:buChar char="-"/>
            </a:pPr>
            <a:r>
              <a:rPr lang="en" altLang="zh-CN" sz="2400" dirty="0" smtClean="0">
                <a:solidFill>
                  <a:schemeClr val="accent1"/>
                </a:solidFill>
                <a:latin typeface="+mn-lt"/>
                <a:ea typeface="MHeiHK-Medium" pitchFamily="50" charset="-128"/>
                <a:cs typeface="Times New Roman"/>
                <a:sym typeface="Times New Roman"/>
              </a:rPr>
              <a:t>人會隨著情況的轉變而改變</a:t>
            </a:r>
            <a:r>
              <a:rPr lang="en" altLang="zh-CN" sz="2400" dirty="0" smtClean="0">
                <a:solidFill>
                  <a:schemeClr val="accent1"/>
                </a:solidFill>
                <a:latin typeface="+mn-lt"/>
                <a:ea typeface="Times New Roman"/>
                <a:cs typeface="Times New Roman"/>
                <a:sym typeface="Times New Roman"/>
              </a:rPr>
              <a:t> </a:t>
            </a:r>
            <a:br>
              <a:rPr lang="en" altLang="zh-CN" sz="2400" dirty="0" smtClean="0">
                <a:solidFill>
                  <a:schemeClr val="accent1"/>
                </a:solidFill>
                <a:latin typeface="+mn-lt"/>
                <a:ea typeface="Times New Roman"/>
                <a:cs typeface="Times New Roman"/>
                <a:sym typeface="Times New Roman"/>
              </a:rPr>
            </a:br>
            <a:r>
              <a:rPr lang="en" altLang="zh-CN" sz="2400" dirty="0" smtClean="0">
                <a:solidFill>
                  <a:schemeClr val="accent1"/>
                </a:solidFill>
                <a:latin typeface="+mn-lt"/>
                <a:ea typeface="Times New Roman"/>
                <a:cs typeface="Times New Roman"/>
                <a:sym typeface="Times New Roman"/>
              </a:rPr>
              <a:t>People </a:t>
            </a:r>
            <a:r>
              <a:rPr lang="en" altLang="zh-CN" sz="2400" dirty="0">
                <a:solidFill>
                  <a:schemeClr val="accent1"/>
                </a:solidFill>
                <a:latin typeface="+mn-lt"/>
                <a:ea typeface="Times New Roman"/>
                <a:cs typeface="Times New Roman"/>
                <a:sym typeface="Times New Roman"/>
              </a:rPr>
              <a:t>change as situations change</a:t>
            </a:r>
          </a:p>
          <a:p>
            <a:pPr marL="457200" lvl="0" indent="-381000">
              <a:buClr>
                <a:srgbClr val="000000"/>
              </a:buClr>
              <a:buSzPct val="100000"/>
              <a:buChar char="-"/>
            </a:pPr>
            <a:endParaRPr lang="en" altLang="zh-CN" sz="2400" dirty="0">
              <a:solidFill>
                <a:schemeClr val="accent1"/>
              </a:solidFill>
              <a:ea typeface="Playfair Display"/>
              <a:cs typeface="Playfair Display"/>
              <a:sym typeface="Playfair Display"/>
            </a:endParaRPr>
          </a:p>
        </p:txBody>
      </p:sp>
      <p:sp>
        <p:nvSpPr>
          <p:cNvPr id="4" name="Shape 177"/>
          <p:cNvSpPr txBox="1">
            <a:spLocks noGrp="1"/>
          </p:cNvSpPr>
          <p:nvPr>
            <p:ph type="title"/>
          </p:nvPr>
        </p:nvSpPr>
        <p:spPr>
          <a:xfrm>
            <a:off x="304800" y="285750"/>
            <a:ext cx="8520600" cy="6261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zh-CN" altLang="en-US" sz="27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影片所帶出的訊息</a:t>
            </a:r>
            <a:r>
              <a:rPr lang="en" sz="27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...... </a:t>
            </a:r>
            <a:r>
              <a:rPr lang="en" sz="2700" dirty="0" smtClean="0">
                <a:latin typeface="+mj-lt"/>
              </a:rPr>
              <a:t>Main message behind the clip</a:t>
            </a:r>
            <a:endParaRPr lang="en" sz="27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Shape 194"/>
          <p:cNvSpPr txBox="1">
            <a:spLocks noGrp="1"/>
          </p:cNvSpPr>
          <p:nvPr>
            <p:ph type="title"/>
          </p:nvPr>
        </p:nvSpPr>
        <p:spPr>
          <a:xfrm>
            <a:off x="381000" y="361950"/>
            <a:ext cx="8520600" cy="6261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zh-CN" altLang="en-US" dirty="0" smtClean="0">
                <a:latin typeface="+mj-lt"/>
                <a:ea typeface="MHeiHK-Bold" pitchFamily="50" charset="-128"/>
              </a:rPr>
              <a:t>可變的外貌 </a:t>
            </a:r>
            <a:r>
              <a:rPr lang="en" dirty="0" smtClean="0">
                <a:latin typeface="+mj-lt"/>
              </a:rPr>
              <a:t>Guess Who?</a:t>
            </a:r>
            <a:endParaRPr lang="en" dirty="0">
              <a:latin typeface="+mj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81000" y="1352550"/>
            <a:ext cx="8229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導師可在這頁貼上學生的兒時照片。</a:t>
            </a:r>
            <a:endParaRPr lang="en-US" altLang="zh-CN" sz="2400" dirty="0" smtClean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r>
              <a:rPr lang="en-US" altLang="zh-CN" sz="2400" dirty="0" smtClean="0">
                <a:latin typeface="+mn-lt"/>
                <a:ea typeface="Microsoft JhengHei" panose="020B0604030504040204" pitchFamily="34" charset="-120"/>
              </a:rPr>
              <a:t>Teacher can paste students’ childhood photos on this slide.</a:t>
            </a:r>
            <a:endParaRPr lang="en-US" sz="2400" dirty="0">
              <a:latin typeface="+mn-lt"/>
              <a:ea typeface="Microsoft JhengHei" panose="020B0604030504040204" pitchFamily="34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Shape 206"/>
          <p:cNvSpPr txBox="1">
            <a:spLocks noGrp="1"/>
          </p:cNvSpPr>
          <p:nvPr>
            <p:ph type="title"/>
          </p:nvPr>
        </p:nvSpPr>
        <p:spPr>
          <a:xfrm>
            <a:off x="457200" y="285750"/>
            <a:ext cx="8520600" cy="6261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dirty="0" smtClean="0">
                <a:latin typeface="+mn-lt"/>
                <a:ea typeface="MHeiHK-Bold" pitchFamily="50" charset="-128"/>
              </a:rPr>
              <a:t>想一想</a:t>
            </a:r>
            <a:r>
              <a:rPr lang="en" dirty="0">
                <a:latin typeface="+mn-lt"/>
                <a:ea typeface="MHeiHK-Bold" pitchFamily="50" charset="-128"/>
              </a:rPr>
              <a:t> </a:t>
            </a:r>
            <a:r>
              <a:rPr lang="en" dirty="0" smtClean="0">
                <a:latin typeface="+mn-lt"/>
              </a:rPr>
              <a:t>Let’s </a:t>
            </a:r>
            <a:r>
              <a:rPr lang="en" dirty="0">
                <a:latin typeface="+mn-lt"/>
              </a:rPr>
              <a:t>think</a:t>
            </a:r>
          </a:p>
        </p:txBody>
      </p:sp>
      <p:sp>
        <p:nvSpPr>
          <p:cNvPr id="207" name="Shape 207"/>
          <p:cNvSpPr txBox="1">
            <a:spLocks noGrp="1"/>
          </p:cNvSpPr>
          <p:nvPr>
            <p:ph type="body" idx="1"/>
          </p:nvPr>
        </p:nvSpPr>
        <p:spPr>
          <a:xfrm>
            <a:off x="457200" y="1428750"/>
            <a:ext cx="7536900" cy="34164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dirty="0">
                <a:solidFill>
                  <a:srgbClr val="000000"/>
                </a:solidFill>
                <a:latin typeface="+mn-lt"/>
                <a:ea typeface="MHeiHK-Medium" pitchFamily="50" charset="-128"/>
              </a:rPr>
              <a:t>隨著情況的轉變，除了樣貌，你們現在還有什麼東西是跟以前的不一樣嗎</a:t>
            </a:r>
            <a:r>
              <a:rPr lang="en" sz="2800" dirty="0" smtClean="0">
                <a:solidFill>
                  <a:srgbClr val="000000"/>
                </a:solidFill>
                <a:latin typeface="+mn-lt"/>
                <a:ea typeface="MHeiHK-Medium" pitchFamily="50" charset="-128"/>
              </a:rPr>
              <a:t>？</a:t>
            </a:r>
          </a:p>
          <a:p>
            <a:pPr lv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dirty="0" smtClean="0">
                <a:solidFill>
                  <a:srgbClr val="000000"/>
                </a:solidFill>
                <a:latin typeface="+mn-lt"/>
              </a:rPr>
              <a:t>Over </a:t>
            </a:r>
            <a:r>
              <a:rPr lang="en" sz="2800" dirty="0">
                <a:solidFill>
                  <a:srgbClr val="000000"/>
                </a:solidFill>
                <a:latin typeface="+mn-lt"/>
              </a:rPr>
              <a:t>the past few years, besides </a:t>
            </a:r>
            <a:r>
              <a:rPr lang="en" sz="2800" dirty="0" smtClean="0">
                <a:solidFill>
                  <a:srgbClr val="000000"/>
                </a:solidFill>
                <a:latin typeface="+mn-lt"/>
              </a:rPr>
              <a:t>your appearance</a:t>
            </a:r>
            <a:r>
              <a:rPr lang="en" sz="2800" dirty="0">
                <a:solidFill>
                  <a:srgbClr val="000000"/>
                </a:solidFill>
                <a:latin typeface="+mn-lt"/>
              </a:rPr>
              <a:t>, what has been changed?</a:t>
            </a:r>
          </a:p>
          <a:p>
            <a:pPr lvl="0">
              <a:spcBef>
                <a:spcPts val="0"/>
              </a:spcBef>
              <a:buNone/>
            </a:pPr>
            <a:endParaRPr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Shape 218"/>
          <p:cNvSpPr txBox="1">
            <a:spLocks noGrp="1"/>
          </p:cNvSpPr>
          <p:nvPr>
            <p:ph type="title"/>
          </p:nvPr>
        </p:nvSpPr>
        <p:spPr>
          <a:xfrm>
            <a:off x="228600" y="1123950"/>
            <a:ext cx="8520600" cy="626100"/>
          </a:xfrm>
          <a:prstGeom prst="rect">
            <a:avLst/>
          </a:prstGeom>
        </p:spPr>
        <p:txBody>
          <a:bodyPr wrap="square" lIns="91425" tIns="91425" rIns="91425" bIns="91425" anchor="b" anchorCtr="0">
            <a:noAutofit/>
          </a:bodyPr>
          <a:lstStyle/>
          <a:p>
            <a:r>
              <a:rPr lang="en" sz="2400" b="0" dirty="0" smtClean="0">
                <a:solidFill>
                  <a:schemeClr val="tx1"/>
                </a:solidFill>
                <a:latin typeface="MHeiHK-Bold" pitchFamily="50" charset="-128"/>
                <a:ea typeface="MHeiHK-Bold" pitchFamily="50" charset="-128"/>
              </a:rPr>
              <a:t>課堂</a:t>
            </a:r>
            <a:r>
              <a:rPr lang="zh-CN" altLang="en-US" sz="2400" b="0" dirty="0" smtClean="0">
                <a:solidFill>
                  <a:schemeClr val="tx1"/>
                </a:solidFill>
                <a:latin typeface="MHeiHK-Bold" pitchFamily="50" charset="-128"/>
                <a:ea typeface="MHeiHK-Bold" pitchFamily="50" charset="-128"/>
              </a:rPr>
              <a:t>工作紙：</a:t>
            </a:r>
            <a:r>
              <a:rPr lang="en" altLang="zh-CN" sz="2400" b="0" dirty="0">
                <a:solidFill>
                  <a:schemeClr val="tx1"/>
                </a:solidFill>
                <a:latin typeface="MHeiHK-Bold" pitchFamily="50" charset="-128"/>
                <a:ea typeface="MHeiHK-Bold" pitchFamily="50" charset="-128"/>
              </a:rPr>
              <a:t>倒霉的一天</a:t>
            </a:r>
            <a:r>
              <a:rPr lang="en" altLang="zh-CN" sz="2400" b="0" dirty="0" smtClean="0">
                <a:solidFill>
                  <a:schemeClr val="tx1"/>
                </a:solidFill>
                <a:latin typeface="MHeiHK-Bold" pitchFamily="50" charset="-128"/>
                <a:ea typeface="MHeiHK-Bold" pitchFamily="50" charset="-128"/>
              </a:rPr>
              <a:t>！</a:t>
            </a:r>
            <a:r>
              <a:rPr lang="en" altLang="zh-CN" sz="2400" b="0" dirty="0" smtClean="0">
                <a:solidFill>
                  <a:schemeClr val="tx1"/>
                </a:solidFill>
                <a:latin typeface="+mj-lt"/>
                <a:ea typeface="MHeiHK-Medium" pitchFamily="50" charset="-128"/>
              </a:rPr>
              <a:t/>
            </a:r>
            <a:br>
              <a:rPr lang="en" altLang="zh-CN" sz="2400" b="0" dirty="0" smtClean="0">
                <a:solidFill>
                  <a:schemeClr val="tx1"/>
                </a:solidFill>
                <a:latin typeface="+mj-lt"/>
                <a:ea typeface="MHeiHK-Medium" pitchFamily="50" charset="-128"/>
              </a:rPr>
            </a:br>
            <a:r>
              <a:rPr lang="en" altLang="zh-CN" sz="2400" dirty="0" smtClean="0">
                <a:solidFill>
                  <a:schemeClr val="tx1"/>
                </a:solidFill>
                <a:latin typeface="+mj-lt"/>
                <a:ea typeface="MHeiHK-Medium" pitchFamily="50" charset="-128"/>
              </a:rPr>
              <a:t>In-class worksheet</a:t>
            </a:r>
            <a:r>
              <a:rPr lang="en-US" altLang="zh-CN" sz="2400" dirty="0" smtClean="0">
                <a:solidFill>
                  <a:schemeClr val="tx1"/>
                </a:solidFill>
                <a:latin typeface="+mj-lt"/>
                <a:ea typeface="MHeiHK-Medium" pitchFamily="50" charset="-128"/>
              </a:rPr>
              <a:t>: </a:t>
            </a:r>
            <a:r>
              <a:rPr lang="en" altLang="zh-CN" sz="2400" dirty="0">
                <a:solidFill>
                  <a:schemeClr val="tx1"/>
                </a:solidFill>
                <a:latin typeface="+mj-lt"/>
              </a:rPr>
              <a:t>An </a:t>
            </a:r>
            <a:r>
              <a:rPr lang="en" altLang="zh-CN" sz="2400" dirty="0" smtClean="0">
                <a:solidFill>
                  <a:schemeClr val="tx1"/>
                </a:solidFill>
                <a:latin typeface="+mj-lt"/>
              </a:rPr>
              <a:t>Unfortunate </a:t>
            </a:r>
            <a:r>
              <a:rPr lang="en" altLang="zh-CN" sz="2400" dirty="0">
                <a:solidFill>
                  <a:schemeClr val="tx1"/>
                </a:solidFill>
                <a:latin typeface="+mj-lt"/>
              </a:rPr>
              <a:t>D</a:t>
            </a:r>
            <a:r>
              <a:rPr lang="en" altLang="zh-CN" sz="2400" dirty="0" smtClean="0">
                <a:solidFill>
                  <a:schemeClr val="tx1"/>
                </a:solidFill>
                <a:latin typeface="+mj-lt"/>
              </a:rPr>
              <a:t>ay</a:t>
            </a:r>
            <a:r>
              <a:rPr lang="en" altLang="zh-CN" sz="2400" dirty="0">
                <a:solidFill>
                  <a:schemeClr val="tx1"/>
                </a:solidFill>
                <a:latin typeface="+mj-lt"/>
              </a:rPr>
              <a:t>!</a:t>
            </a:r>
            <a:br>
              <a:rPr lang="en" altLang="zh-CN" sz="2400" dirty="0">
                <a:solidFill>
                  <a:schemeClr val="tx1"/>
                </a:solidFill>
                <a:latin typeface="+mj-lt"/>
              </a:rPr>
            </a:br>
            <a:r>
              <a:rPr lang="en" altLang="zh-CN" sz="2400" b="0" dirty="0" smtClean="0">
                <a:solidFill>
                  <a:schemeClr val="tx1"/>
                </a:solidFill>
                <a:latin typeface="+mj-lt"/>
                <a:ea typeface="MHeiHK-Medium" pitchFamily="50" charset="-128"/>
              </a:rPr>
              <a:t> </a:t>
            </a:r>
            <a:r>
              <a:rPr lang="en" altLang="zh-CN" sz="2400" b="0" dirty="0">
                <a:solidFill>
                  <a:schemeClr val="tx1"/>
                </a:solidFill>
                <a:latin typeface="+mj-lt"/>
                <a:ea typeface="MHeiHK-Medium" pitchFamily="50" charset="-128"/>
              </a:rPr>
              <a:t/>
            </a:r>
            <a:br>
              <a:rPr lang="en" altLang="zh-CN" sz="2400" b="0" dirty="0">
                <a:solidFill>
                  <a:schemeClr val="tx1"/>
                </a:solidFill>
                <a:latin typeface="+mj-lt"/>
                <a:ea typeface="MHeiHK-Medium" pitchFamily="50" charset="-128"/>
              </a:rPr>
            </a:br>
            <a:endParaRPr lang="en" sz="2400" b="0" dirty="0">
              <a:solidFill>
                <a:schemeClr val="tx1"/>
              </a:solidFill>
              <a:latin typeface="+mj-lt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1936200" y="1276350"/>
            <a:ext cx="5105400" cy="3587180"/>
            <a:chOff x="1905000" y="1183898"/>
            <a:chExt cx="5105400" cy="3587180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88334" y="1183898"/>
              <a:ext cx="2422066" cy="3587179"/>
            </a:xfrm>
            <a:prstGeom prst="rect">
              <a:avLst/>
            </a:prstGeom>
          </p:spPr>
        </p:pic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05000" y="1183898"/>
              <a:ext cx="2815716" cy="358718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225"/>
          <p:cNvSpPr txBox="1">
            <a:spLocks noGrp="1"/>
          </p:cNvSpPr>
          <p:nvPr>
            <p:ph type="title"/>
          </p:nvPr>
        </p:nvSpPr>
        <p:spPr>
          <a:xfrm>
            <a:off x="304800" y="209550"/>
            <a:ext cx="8520600" cy="6261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/>
            <a:r>
              <a:rPr lang="zh-CN" altLang="en-US" dirty="0" smtClean="0">
                <a:latin typeface="MHeiHK-Bold" pitchFamily="50" charset="-128"/>
                <a:ea typeface="MHeiHK-Bold" pitchFamily="50" charset="-128"/>
                <a:cs typeface="Lato"/>
                <a:sym typeface="Lato"/>
              </a:rPr>
              <a:t>家課講解 </a:t>
            </a:r>
            <a:r>
              <a:rPr lang="en-US" altLang="zh-CN" dirty="0" smtClean="0">
                <a:latin typeface="+mj-lt"/>
                <a:ea typeface="MHeiHK-Bold" pitchFamily="50" charset="-128"/>
                <a:cs typeface="Lato"/>
                <a:sym typeface="Lato"/>
              </a:rPr>
              <a:t>Homework overview</a:t>
            </a:r>
            <a:r>
              <a:rPr lang="en-US" altLang="zh-CN" dirty="0" smtClean="0">
                <a:latin typeface="MHeiHK-Bold" pitchFamily="50" charset="-128"/>
                <a:ea typeface="MHeiHK-Bold" pitchFamily="50" charset="-128"/>
                <a:cs typeface="Lato"/>
                <a:sym typeface="Lato"/>
              </a:rPr>
              <a:t/>
            </a:r>
            <a:br>
              <a:rPr lang="en-US" altLang="zh-CN" dirty="0" smtClean="0">
                <a:latin typeface="MHeiHK-Bold" pitchFamily="50" charset="-128"/>
                <a:ea typeface="MHeiHK-Bold" pitchFamily="50" charset="-128"/>
                <a:cs typeface="Lato"/>
                <a:sym typeface="Lato"/>
              </a:rPr>
            </a:br>
            <a:r>
              <a:rPr lang="en-US" altLang="zh-CN" dirty="0" smtClean="0">
                <a:latin typeface="MHeiHK-Bold" pitchFamily="50" charset="-128"/>
                <a:ea typeface="MHeiHK-Bold" pitchFamily="50" charset="-128"/>
                <a:cs typeface="Lato"/>
                <a:sym typeface="Lato"/>
              </a:rPr>
              <a:t/>
            </a:r>
            <a:br>
              <a:rPr lang="en-US" altLang="zh-CN" dirty="0" smtClean="0">
                <a:latin typeface="MHeiHK-Bold" pitchFamily="50" charset="-128"/>
                <a:ea typeface="MHeiHK-Bold" pitchFamily="50" charset="-128"/>
                <a:cs typeface="Lato"/>
                <a:sym typeface="Lato"/>
              </a:rPr>
            </a:br>
            <a:r>
              <a:rPr lang="zh-TW" altLang="zh-CN" sz="2200" dirty="0">
                <a:solidFill>
                  <a:srgbClr val="000000"/>
                </a:solidFill>
                <a:latin typeface="+mj-lt"/>
                <a:ea typeface="MHeiHK-Light" panose="00000400000000000000" pitchFamily="50" charset="-128"/>
                <a:cs typeface="MHeiHK-Light" panose="00000400000000000000" pitchFamily="50" charset="-128"/>
              </a:rPr>
              <a:t>「</a:t>
            </a:r>
            <a:r>
              <a:rPr lang="zh-CN" altLang="en-US" sz="2200" dirty="0" smtClean="0">
                <a:solidFill>
                  <a:srgbClr val="000000"/>
                </a:solidFill>
                <a:latin typeface="+mj-lt"/>
                <a:ea typeface="MHeiHK-Bold" pitchFamily="50" charset="-128"/>
                <a:cs typeface="Lato"/>
                <a:sym typeface="Lato"/>
              </a:rPr>
              <a:t>紙上大風吹</a:t>
            </a:r>
            <a:r>
              <a:rPr lang="zh-TW" altLang="zh-CN" sz="2200" dirty="0">
                <a:solidFill>
                  <a:srgbClr val="000000"/>
                </a:solidFill>
                <a:latin typeface="+mj-lt"/>
                <a:ea typeface="MHeiHK-Light" panose="00000400000000000000" pitchFamily="50" charset="-128"/>
                <a:cs typeface="MHeiHK-Light" panose="00000400000000000000" pitchFamily="50" charset="-128"/>
              </a:rPr>
              <a:t>」</a:t>
            </a:r>
            <a:r>
              <a:rPr lang="zh-CN" altLang="en-US" sz="2200" dirty="0" smtClean="0">
                <a:solidFill>
                  <a:srgbClr val="000000"/>
                </a:solidFill>
                <a:latin typeface="+mj-lt"/>
                <a:ea typeface="MHeiHK-Bold" pitchFamily="50" charset="-128"/>
                <a:cs typeface="Lato"/>
                <a:sym typeface="Lato"/>
              </a:rPr>
              <a:t>工作紙</a:t>
            </a:r>
            <a:r>
              <a:rPr lang="en-US" altLang="zh-CN" sz="2200" dirty="0" smtClean="0">
                <a:solidFill>
                  <a:srgbClr val="000000"/>
                </a:solidFill>
                <a:latin typeface="+mj-lt"/>
                <a:ea typeface="MHeiHK-Bold" pitchFamily="50" charset="-128"/>
                <a:cs typeface="Lato"/>
                <a:sym typeface="Lato"/>
              </a:rPr>
              <a:t/>
            </a:r>
            <a:br>
              <a:rPr lang="en-US" altLang="zh-CN" sz="2200" dirty="0" smtClean="0">
                <a:solidFill>
                  <a:srgbClr val="000000"/>
                </a:solidFill>
                <a:latin typeface="+mj-lt"/>
                <a:ea typeface="MHeiHK-Bold" pitchFamily="50" charset="-128"/>
                <a:cs typeface="Lato"/>
                <a:sym typeface="Lato"/>
              </a:rPr>
            </a:br>
            <a:r>
              <a:rPr lang="en-US" altLang="zh-CN" sz="2200" dirty="0" smtClean="0">
                <a:solidFill>
                  <a:srgbClr val="000000"/>
                </a:solidFill>
                <a:latin typeface="+mj-lt"/>
                <a:ea typeface="MHeiHK-Bold" pitchFamily="50" charset="-128"/>
                <a:cs typeface="Lato"/>
                <a:sym typeface="Lato"/>
              </a:rPr>
              <a:t>“Who’s in What Group?” Worksheet</a:t>
            </a:r>
            <a:r>
              <a:rPr lang="en-US" altLang="zh-CN" dirty="0" smtClean="0">
                <a:latin typeface="MHeiHK-Bold" pitchFamily="50" charset="-128"/>
                <a:ea typeface="MHeiHK-Bold" pitchFamily="50" charset="-128"/>
                <a:cs typeface="Lato"/>
                <a:sym typeface="Lato"/>
              </a:rPr>
              <a:t/>
            </a:r>
            <a:br>
              <a:rPr lang="en-US" altLang="zh-CN" dirty="0" smtClean="0">
                <a:latin typeface="MHeiHK-Bold" pitchFamily="50" charset="-128"/>
                <a:ea typeface="MHeiHK-Bold" pitchFamily="50" charset="-128"/>
                <a:cs typeface="Lato"/>
                <a:sym typeface="Lato"/>
              </a:rPr>
            </a:br>
            <a:endParaRPr lang="en" dirty="0">
              <a:latin typeface="+mj-lt"/>
              <a:ea typeface="Lato"/>
              <a:cs typeface="Lato"/>
              <a:sym typeface="Lato"/>
            </a:endParaRPr>
          </a:p>
        </p:txBody>
      </p:sp>
    </p:spTree>
    <p:extLst>
      <p:ext uri="{BB962C8B-B14F-4D97-AF65-F5344CB8AC3E}">
        <p14:creationId xmlns:p14="http://schemas.microsoft.com/office/powerpoint/2010/main" val="190435926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Shape 232"/>
          <p:cNvSpPr txBox="1">
            <a:spLocks noGrp="1"/>
          </p:cNvSpPr>
          <p:nvPr>
            <p:ph type="title"/>
          </p:nvPr>
        </p:nvSpPr>
        <p:spPr>
          <a:xfrm>
            <a:off x="304800" y="57150"/>
            <a:ext cx="8520600" cy="6261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2800" dirty="0">
                <a:latin typeface="+mn-lt"/>
                <a:ea typeface="MHeiHK-Bold" pitchFamily="50" charset="-128"/>
              </a:rPr>
              <a:t>靜心祝福</a:t>
            </a:r>
          </a:p>
          <a:p>
            <a:pPr lvl="0" rtl="0">
              <a:spcBef>
                <a:spcPts val="0"/>
              </a:spcBef>
              <a:buNone/>
            </a:pPr>
            <a:r>
              <a:rPr lang="en" sz="2800" dirty="0" smtClean="0">
                <a:latin typeface="+mn-lt"/>
              </a:rPr>
              <a:t>Loving-kindness </a:t>
            </a:r>
            <a:r>
              <a:rPr lang="en" sz="2800" dirty="0">
                <a:latin typeface="+mn-lt"/>
              </a:rPr>
              <a:t>m</a:t>
            </a:r>
            <a:r>
              <a:rPr lang="en" sz="2800" dirty="0" smtClean="0">
                <a:latin typeface="+mn-lt"/>
              </a:rPr>
              <a:t>editation</a:t>
            </a:r>
            <a:endParaRPr lang="en" sz="2800" dirty="0">
              <a:latin typeface="+mn-lt"/>
            </a:endParaRPr>
          </a:p>
          <a:p>
            <a:pPr lvl="0" rtl="0">
              <a:spcBef>
                <a:spcPts val="0"/>
              </a:spcBef>
              <a:buNone/>
            </a:pPr>
            <a:endParaRPr dirty="0">
              <a:latin typeface="Cardenio Modern" panose="03000500000000000000" pitchFamily="66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400" y="1200150"/>
            <a:ext cx="4701540" cy="36073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Shape 213"/>
          <p:cNvSpPr txBox="1">
            <a:spLocks noGrp="1"/>
          </p:cNvSpPr>
          <p:nvPr>
            <p:ph type="body" idx="1"/>
          </p:nvPr>
        </p:nvSpPr>
        <p:spPr>
          <a:xfrm>
            <a:off x="439917" y="1276350"/>
            <a:ext cx="8323083" cy="34164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533400" marR="88900" indent="-457200">
              <a:spcAft>
                <a:spcPts val="0"/>
              </a:spcAft>
              <a:buClr>
                <a:srgbClr val="000000"/>
              </a:buClr>
              <a:buFont typeface="+mj-lt"/>
              <a:buAutoNum type="arabicPeriod"/>
            </a:pPr>
            <a:r>
              <a:rPr lang="zh-TW" altLang="en-US" dirty="0">
                <a:solidFill>
                  <a:srgbClr val="000000"/>
                </a:solidFill>
                <a:latin typeface="+mj-lt"/>
                <a:ea typeface="Microsoft JhengHei" panose="020B0604030504040204" pitchFamily="34" charset="-120"/>
                <a:cs typeface="Arial"/>
                <a:sym typeface="Arial"/>
              </a:rPr>
              <a:t>當一件事情發生後，我們會試圖把事情歸因到某些原因上，這就是歸因</a:t>
            </a:r>
            <a:r>
              <a:rPr lang="zh-TW" altLang="en-US" dirty="0" smtClean="0">
                <a:solidFill>
                  <a:srgbClr val="000000"/>
                </a:solidFill>
                <a:latin typeface="+mj-lt"/>
                <a:ea typeface="Microsoft JhengHei" panose="020B0604030504040204" pitchFamily="34" charset="-120"/>
                <a:cs typeface="Arial"/>
                <a:sym typeface="Arial"/>
              </a:rPr>
              <a:t>。</a:t>
            </a:r>
            <a:r>
              <a:rPr lang="en-US" altLang="zh-TW" dirty="0" smtClean="0">
                <a:solidFill>
                  <a:srgbClr val="000000"/>
                </a:solidFill>
                <a:latin typeface="+mj-lt"/>
                <a:ea typeface="Microsoft JhengHei" panose="020B0604030504040204" pitchFamily="34" charset="-120"/>
                <a:cs typeface="Arial"/>
                <a:sym typeface="Arial"/>
              </a:rPr>
              <a:t/>
            </a:r>
            <a:br>
              <a:rPr lang="en-US" altLang="zh-TW" dirty="0" smtClean="0">
                <a:solidFill>
                  <a:srgbClr val="000000"/>
                </a:solidFill>
                <a:latin typeface="+mj-lt"/>
                <a:ea typeface="Microsoft JhengHei" panose="020B0604030504040204" pitchFamily="34" charset="-120"/>
                <a:cs typeface="Arial"/>
                <a:sym typeface="Arial"/>
              </a:rPr>
            </a:br>
            <a:r>
              <a:rPr lang="en-HK" dirty="0" smtClean="0">
                <a:solidFill>
                  <a:srgbClr val="000000"/>
                </a:solidFill>
                <a:latin typeface="+mj-lt"/>
                <a:ea typeface="Microsoft JhengHei" panose="020B0604030504040204" pitchFamily="34" charset="-120"/>
                <a:cs typeface="Arial"/>
                <a:sym typeface="Arial"/>
              </a:rPr>
              <a:t>Attribution </a:t>
            </a:r>
            <a:r>
              <a:rPr lang="en-HK" dirty="0">
                <a:solidFill>
                  <a:srgbClr val="000000"/>
                </a:solidFill>
                <a:latin typeface="+mj-lt"/>
                <a:ea typeface="Microsoft JhengHei" panose="020B0604030504040204" pitchFamily="34" charset="-120"/>
                <a:cs typeface="Arial"/>
                <a:sym typeface="Arial"/>
              </a:rPr>
              <a:t>is the act of assigning causes to an event or </a:t>
            </a:r>
            <a:r>
              <a:rPr lang="en-HK" dirty="0" smtClean="0">
                <a:solidFill>
                  <a:srgbClr val="000000"/>
                </a:solidFill>
                <a:latin typeface="+mj-lt"/>
                <a:ea typeface="Microsoft JhengHei" panose="020B0604030504040204" pitchFamily="34" charset="-120"/>
                <a:cs typeface="Arial"/>
                <a:sym typeface="Arial"/>
              </a:rPr>
              <a:t>a </a:t>
            </a:r>
            <a:r>
              <a:rPr lang="en-HK" dirty="0" err="1" smtClean="0">
                <a:solidFill>
                  <a:srgbClr val="000000"/>
                </a:solidFill>
                <a:latin typeface="+mj-lt"/>
                <a:ea typeface="Microsoft JhengHei" panose="020B0604030504040204" pitchFamily="34" charset="-120"/>
                <a:cs typeface="Arial"/>
                <a:sym typeface="Arial"/>
              </a:rPr>
              <a:t>behavior</a:t>
            </a:r>
            <a:r>
              <a:rPr lang="en-HK" dirty="0">
                <a:solidFill>
                  <a:srgbClr val="000000"/>
                </a:solidFill>
                <a:latin typeface="+mj-lt"/>
                <a:ea typeface="Microsoft JhengHei" panose="020B0604030504040204" pitchFamily="34" charset="-120"/>
                <a:cs typeface="Arial"/>
                <a:sym typeface="Arial"/>
              </a:rPr>
              <a:t>.</a:t>
            </a:r>
            <a:r>
              <a:rPr lang="en-US" dirty="0" smtClean="0">
                <a:solidFill>
                  <a:srgbClr val="000000"/>
                </a:solidFill>
                <a:latin typeface="+mj-lt"/>
                <a:ea typeface="Microsoft JhengHei" panose="020B0604030504040204" pitchFamily="34" charset="-120"/>
                <a:cs typeface="Arial"/>
                <a:sym typeface="Arial"/>
              </a:rPr>
              <a:t/>
            </a:r>
            <a:br>
              <a:rPr lang="en-US" dirty="0" smtClean="0">
                <a:solidFill>
                  <a:srgbClr val="000000"/>
                </a:solidFill>
                <a:latin typeface="+mj-lt"/>
                <a:ea typeface="Microsoft JhengHei" panose="020B0604030504040204" pitchFamily="34" charset="-120"/>
                <a:cs typeface="Arial"/>
                <a:sym typeface="Arial"/>
              </a:rPr>
            </a:br>
            <a:endParaRPr lang="en" dirty="0">
              <a:solidFill>
                <a:srgbClr val="000000"/>
              </a:solidFill>
              <a:latin typeface="+mj-lt"/>
              <a:ea typeface="Microsoft JhengHei" panose="020B0604030504040204" pitchFamily="34" charset="-120"/>
              <a:cs typeface="Arial"/>
              <a:sym typeface="Arial"/>
            </a:endParaRPr>
          </a:p>
          <a:p>
            <a:pPr marL="533400" marR="88900" indent="-457200">
              <a:spcAft>
                <a:spcPts val="0"/>
              </a:spcAft>
              <a:buClr>
                <a:srgbClr val="000000"/>
              </a:buClr>
              <a:buFont typeface="+mj-lt"/>
              <a:buAutoNum type="arabicPeriod"/>
            </a:pPr>
            <a:r>
              <a:rPr lang="zh-TW" altLang="en-US" dirty="0">
                <a:solidFill>
                  <a:srgbClr val="000000"/>
                </a:solidFill>
                <a:latin typeface="+mj-lt"/>
                <a:ea typeface="Microsoft JhengHei" panose="020B0604030504040204" pitchFamily="34" charset="-120"/>
                <a:cs typeface="Arial"/>
                <a:sym typeface="Arial"/>
              </a:rPr>
              <a:t>性格歸</a:t>
            </a:r>
            <a:r>
              <a:rPr lang="zh-TW" altLang="en-US" dirty="0" smtClean="0">
                <a:solidFill>
                  <a:srgbClr val="000000"/>
                </a:solidFill>
                <a:latin typeface="+mj-lt"/>
                <a:ea typeface="Microsoft JhengHei" panose="020B0604030504040204" pitchFamily="34" charset="-120"/>
                <a:cs typeface="Arial"/>
                <a:sym typeface="Arial"/>
              </a:rPr>
              <a:t>因</a:t>
            </a:r>
            <a:r>
              <a:rPr lang="zh-CN" altLang="en-US" dirty="0" smtClean="0">
                <a:solidFill>
                  <a:srgbClr val="000000"/>
                </a:solidFill>
                <a:latin typeface="+mj-lt"/>
                <a:ea typeface="Microsoft JhengHei" panose="020B0604030504040204" pitchFamily="34" charset="-120"/>
                <a:cs typeface="Arial"/>
                <a:sym typeface="Arial"/>
              </a:rPr>
              <a:t>：</a:t>
            </a:r>
            <a:r>
              <a:rPr lang="zh-TW" altLang="en-US" dirty="0" smtClean="0">
                <a:solidFill>
                  <a:srgbClr val="000000"/>
                </a:solidFill>
                <a:latin typeface="+mj-lt"/>
                <a:ea typeface="Microsoft JhengHei" panose="020B0604030504040204" pitchFamily="34" charset="-120"/>
                <a:cs typeface="Arial"/>
                <a:sym typeface="Arial"/>
              </a:rPr>
              <a:t>認</a:t>
            </a:r>
            <a:r>
              <a:rPr lang="zh-TW" altLang="en-US" dirty="0">
                <a:solidFill>
                  <a:srgbClr val="000000"/>
                </a:solidFill>
                <a:latin typeface="+mj-lt"/>
                <a:ea typeface="Microsoft JhengHei" panose="020B0604030504040204" pitchFamily="34" charset="-120"/>
                <a:cs typeface="Arial"/>
                <a:sym typeface="Arial"/>
              </a:rPr>
              <a:t>為事情的原因來自當事人的性格，例</a:t>
            </a:r>
            <a:r>
              <a:rPr lang="zh-TW" altLang="en-US" dirty="0" smtClean="0">
                <a:solidFill>
                  <a:srgbClr val="000000"/>
                </a:solidFill>
                <a:latin typeface="+mj-lt"/>
                <a:ea typeface="Microsoft JhengHei" panose="020B0604030504040204" pitchFamily="34" charset="-120"/>
                <a:cs typeface="Arial"/>
                <a:sym typeface="Arial"/>
              </a:rPr>
              <a:t>如</a:t>
            </a:r>
            <a:r>
              <a:rPr lang="zh-CN" altLang="en-US" dirty="0" smtClean="0">
                <a:solidFill>
                  <a:srgbClr val="000000"/>
                </a:solidFill>
                <a:latin typeface="+mj-lt"/>
                <a:ea typeface="Microsoft JhengHei" panose="020B0604030504040204" pitchFamily="34" charset="-120"/>
                <a:cs typeface="Arial"/>
                <a:sym typeface="Arial"/>
              </a:rPr>
              <a:t>他很</a:t>
            </a:r>
            <a:r>
              <a:rPr lang="zh-TW" altLang="en-US" dirty="0" smtClean="0">
                <a:solidFill>
                  <a:srgbClr val="000000"/>
                </a:solidFill>
                <a:latin typeface="+mj-lt"/>
                <a:ea typeface="Microsoft JhengHei" panose="020B0604030504040204" pitchFamily="34" charset="-120"/>
                <a:cs typeface="Arial"/>
                <a:sym typeface="Arial"/>
              </a:rPr>
              <a:t>懶惰</a:t>
            </a:r>
            <a:r>
              <a:rPr lang="zh-CN" altLang="en-US" dirty="0" smtClean="0">
                <a:solidFill>
                  <a:srgbClr val="000000"/>
                </a:solidFill>
                <a:latin typeface="+mj-lt"/>
                <a:ea typeface="Microsoft JhengHei" panose="020B0604030504040204" pitchFamily="34" charset="-120"/>
                <a:cs typeface="Arial"/>
                <a:sym typeface="Arial"/>
              </a:rPr>
              <a:t>；</a:t>
            </a:r>
            <a:r>
              <a:rPr lang="en-US" altLang="zh-CN" dirty="0" smtClean="0">
                <a:solidFill>
                  <a:srgbClr val="000000"/>
                </a:solidFill>
                <a:latin typeface="+mj-lt"/>
                <a:ea typeface="Microsoft JhengHei" panose="020B0604030504040204" pitchFamily="34" charset="-120"/>
                <a:cs typeface="Arial"/>
                <a:sym typeface="Arial"/>
              </a:rPr>
              <a:t/>
            </a:r>
            <a:br>
              <a:rPr lang="en-US" altLang="zh-CN" dirty="0" smtClean="0">
                <a:solidFill>
                  <a:srgbClr val="000000"/>
                </a:solidFill>
                <a:latin typeface="+mj-lt"/>
                <a:ea typeface="Microsoft JhengHei" panose="020B0604030504040204" pitchFamily="34" charset="-120"/>
                <a:cs typeface="Arial"/>
                <a:sym typeface="Arial"/>
              </a:rPr>
            </a:br>
            <a:r>
              <a:rPr lang="zh-TW" altLang="en-US" dirty="0" smtClean="0">
                <a:solidFill>
                  <a:srgbClr val="000000"/>
                </a:solidFill>
                <a:latin typeface="+mj-lt"/>
                <a:ea typeface="Microsoft JhengHei" panose="020B0604030504040204" pitchFamily="34" charset="-120"/>
                <a:cs typeface="Arial"/>
                <a:sym typeface="Arial"/>
              </a:rPr>
              <a:t>情</a:t>
            </a:r>
            <a:r>
              <a:rPr lang="zh-TW" altLang="en-US" dirty="0">
                <a:solidFill>
                  <a:srgbClr val="000000"/>
                </a:solidFill>
                <a:latin typeface="+mj-lt"/>
                <a:ea typeface="Microsoft JhengHei" panose="020B0604030504040204" pitchFamily="34" charset="-120"/>
                <a:cs typeface="Arial"/>
                <a:sym typeface="Arial"/>
              </a:rPr>
              <a:t>況歸</a:t>
            </a:r>
            <a:r>
              <a:rPr lang="zh-TW" altLang="en-US" dirty="0" smtClean="0">
                <a:solidFill>
                  <a:srgbClr val="000000"/>
                </a:solidFill>
                <a:latin typeface="+mj-lt"/>
                <a:ea typeface="Microsoft JhengHei" panose="020B0604030504040204" pitchFamily="34" charset="-120"/>
                <a:cs typeface="Arial"/>
                <a:sym typeface="Arial"/>
              </a:rPr>
              <a:t>因</a:t>
            </a:r>
            <a:r>
              <a:rPr lang="zh-CN" altLang="en-US" dirty="0" smtClean="0">
                <a:solidFill>
                  <a:srgbClr val="000000"/>
                </a:solidFill>
                <a:latin typeface="+mj-lt"/>
                <a:ea typeface="Microsoft JhengHei" panose="020B0604030504040204" pitchFamily="34" charset="-120"/>
                <a:cs typeface="Arial"/>
                <a:sym typeface="Arial"/>
              </a:rPr>
              <a:t>：</a:t>
            </a:r>
            <a:r>
              <a:rPr lang="zh-TW" altLang="en-US" dirty="0" smtClean="0">
                <a:solidFill>
                  <a:srgbClr val="000000"/>
                </a:solidFill>
                <a:latin typeface="+mj-lt"/>
                <a:ea typeface="Microsoft JhengHei" panose="020B0604030504040204" pitchFamily="34" charset="-120"/>
                <a:cs typeface="Arial"/>
                <a:sym typeface="Arial"/>
              </a:rPr>
              <a:t>認</a:t>
            </a:r>
            <a:r>
              <a:rPr lang="zh-TW" altLang="en-US" dirty="0">
                <a:solidFill>
                  <a:srgbClr val="000000"/>
                </a:solidFill>
                <a:latin typeface="+mj-lt"/>
                <a:ea typeface="Microsoft JhengHei" panose="020B0604030504040204" pitchFamily="34" charset="-120"/>
                <a:cs typeface="Arial"/>
                <a:sym typeface="Arial"/>
              </a:rPr>
              <a:t>為事情的原因是來自情況的因</a:t>
            </a:r>
            <a:r>
              <a:rPr lang="zh-TW" altLang="en-US" dirty="0" smtClean="0">
                <a:solidFill>
                  <a:srgbClr val="000000"/>
                </a:solidFill>
                <a:latin typeface="+mj-lt"/>
                <a:ea typeface="Microsoft JhengHei" panose="020B0604030504040204" pitchFamily="34" charset="-120"/>
                <a:cs typeface="Arial"/>
                <a:sym typeface="Arial"/>
              </a:rPr>
              <a:t>素</a:t>
            </a:r>
            <a:r>
              <a:rPr lang="zh-CN" altLang="en-US" dirty="0" smtClean="0">
                <a:solidFill>
                  <a:srgbClr val="000000"/>
                </a:solidFill>
                <a:latin typeface="+mj-lt"/>
                <a:ea typeface="Microsoft JhengHei" panose="020B0604030504040204" pitchFamily="34" charset="-120"/>
                <a:cs typeface="Arial"/>
                <a:sym typeface="Arial"/>
              </a:rPr>
              <a:t>，例如交通擠塞。</a:t>
            </a:r>
            <a:r>
              <a:rPr lang="en-HK" altLang="zh-CN" dirty="0">
                <a:solidFill>
                  <a:srgbClr val="000000"/>
                </a:solidFill>
                <a:latin typeface="+mj-lt"/>
                <a:ea typeface="Microsoft JhengHei" panose="020B0604030504040204" pitchFamily="34" charset="-120"/>
                <a:cs typeface="Arial"/>
                <a:sym typeface="Arial"/>
              </a:rPr>
              <a:t>Dispositional </a:t>
            </a:r>
            <a:r>
              <a:rPr lang="en-HK" altLang="zh-CN" dirty="0" smtClean="0">
                <a:solidFill>
                  <a:srgbClr val="000000"/>
                </a:solidFill>
                <a:latin typeface="+mj-lt"/>
                <a:ea typeface="Microsoft JhengHei" panose="020B0604030504040204" pitchFamily="34" charset="-120"/>
                <a:cs typeface="Arial"/>
                <a:sym typeface="Arial"/>
              </a:rPr>
              <a:t>attribution</a:t>
            </a:r>
            <a:r>
              <a:rPr lang="en-US" altLang="zh-CN" dirty="0" smtClean="0">
                <a:solidFill>
                  <a:srgbClr val="000000"/>
                </a:solidFill>
                <a:latin typeface="+mj-lt"/>
                <a:ea typeface="Microsoft JhengHei" panose="020B0604030504040204" pitchFamily="34" charset="-120"/>
                <a:cs typeface="Arial"/>
                <a:sym typeface="Arial"/>
              </a:rPr>
              <a:t>: </a:t>
            </a:r>
            <a:r>
              <a:rPr lang="en-HK" altLang="zh-CN" dirty="0" smtClean="0">
                <a:solidFill>
                  <a:srgbClr val="000000"/>
                </a:solidFill>
                <a:latin typeface="+mj-lt"/>
                <a:ea typeface="Microsoft JhengHei" panose="020B0604030504040204" pitchFamily="34" charset="-120"/>
                <a:cs typeface="Arial"/>
                <a:sym typeface="Arial"/>
              </a:rPr>
              <a:t>attributing </a:t>
            </a:r>
            <a:r>
              <a:rPr lang="en-HK" altLang="zh-CN" dirty="0">
                <a:solidFill>
                  <a:srgbClr val="000000"/>
                </a:solidFill>
                <a:latin typeface="+mj-lt"/>
                <a:ea typeface="Microsoft JhengHei" panose="020B0604030504040204" pitchFamily="34" charset="-120"/>
                <a:cs typeface="Arial"/>
                <a:sym typeface="Arial"/>
              </a:rPr>
              <a:t>dispositional causes to explain a person’s </a:t>
            </a:r>
            <a:r>
              <a:rPr lang="en-HK" altLang="zh-CN" dirty="0" err="1" smtClean="0">
                <a:solidFill>
                  <a:srgbClr val="000000"/>
                </a:solidFill>
                <a:latin typeface="+mj-lt"/>
                <a:ea typeface="Microsoft JhengHei" panose="020B0604030504040204" pitchFamily="34" charset="-120"/>
                <a:cs typeface="Arial"/>
                <a:sym typeface="Arial"/>
              </a:rPr>
              <a:t>behavior</a:t>
            </a:r>
            <a:r>
              <a:rPr lang="en-US" altLang="zh-CN" dirty="0" smtClean="0">
                <a:solidFill>
                  <a:srgbClr val="000000"/>
                </a:solidFill>
                <a:latin typeface="+mj-lt"/>
                <a:ea typeface="Microsoft JhengHei" panose="020B0604030504040204" pitchFamily="34" charset="-120"/>
                <a:cs typeface="Arial"/>
                <a:sym typeface="Arial"/>
              </a:rPr>
              <a:t>, e.g. he is lazy;</a:t>
            </a:r>
            <a:br>
              <a:rPr lang="en-US" altLang="zh-CN" dirty="0" smtClean="0">
                <a:solidFill>
                  <a:srgbClr val="000000"/>
                </a:solidFill>
                <a:latin typeface="+mj-lt"/>
                <a:ea typeface="Microsoft JhengHei" panose="020B0604030504040204" pitchFamily="34" charset="-120"/>
                <a:cs typeface="Arial"/>
                <a:sym typeface="Arial"/>
              </a:rPr>
            </a:br>
            <a:r>
              <a:rPr lang="en-HK" altLang="zh-CN" dirty="0" smtClean="0">
                <a:solidFill>
                  <a:srgbClr val="000000"/>
                </a:solidFill>
                <a:latin typeface="+mj-lt"/>
                <a:ea typeface="Microsoft JhengHei" panose="020B0604030504040204" pitchFamily="34" charset="-120"/>
                <a:cs typeface="Arial"/>
                <a:sym typeface="Arial"/>
              </a:rPr>
              <a:t>Situational attribution: attributing </a:t>
            </a:r>
            <a:r>
              <a:rPr lang="en-HK" altLang="zh-CN" dirty="0">
                <a:solidFill>
                  <a:srgbClr val="000000"/>
                </a:solidFill>
                <a:latin typeface="+mj-lt"/>
                <a:ea typeface="Microsoft JhengHei" panose="020B0604030504040204" pitchFamily="34" charset="-120"/>
                <a:cs typeface="Arial"/>
                <a:sym typeface="Arial"/>
              </a:rPr>
              <a:t>circumstances as the cause behind a person’s </a:t>
            </a:r>
            <a:r>
              <a:rPr lang="en-HK" altLang="zh-CN" dirty="0" err="1" smtClean="0">
                <a:solidFill>
                  <a:srgbClr val="000000"/>
                </a:solidFill>
                <a:latin typeface="+mj-lt"/>
                <a:ea typeface="Microsoft JhengHei" panose="020B0604030504040204" pitchFamily="34" charset="-120"/>
                <a:cs typeface="Arial"/>
                <a:sym typeface="Arial"/>
              </a:rPr>
              <a:t>behavior</a:t>
            </a:r>
            <a:r>
              <a:rPr lang="en-HK" altLang="zh-CN" dirty="0" smtClean="0">
                <a:solidFill>
                  <a:srgbClr val="000000"/>
                </a:solidFill>
                <a:latin typeface="+mj-lt"/>
                <a:ea typeface="Microsoft JhengHei" panose="020B0604030504040204" pitchFamily="34" charset="-120"/>
                <a:cs typeface="Arial"/>
                <a:sym typeface="Arial"/>
              </a:rPr>
              <a:t>, e.g. traffic jam</a:t>
            </a:r>
            <a:r>
              <a:rPr lang="en" dirty="0">
                <a:solidFill>
                  <a:srgbClr val="000000"/>
                </a:solidFill>
                <a:latin typeface="+mj-lt"/>
                <a:ea typeface="Microsoft JhengHei" panose="020B0604030504040204" pitchFamily="34" charset="-120"/>
                <a:cs typeface="Arial"/>
                <a:sym typeface="Arial"/>
              </a:rPr>
              <a:t/>
            </a:r>
            <a:br>
              <a:rPr lang="en" dirty="0">
                <a:solidFill>
                  <a:srgbClr val="000000"/>
                </a:solidFill>
                <a:latin typeface="+mj-lt"/>
                <a:ea typeface="Microsoft JhengHei" panose="020B0604030504040204" pitchFamily="34" charset="-120"/>
                <a:cs typeface="Arial"/>
                <a:sym typeface="Arial"/>
              </a:rPr>
            </a:br>
            <a:r>
              <a:rPr lang="en" sz="2000" dirty="0" smtClean="0">
                <a:solidFill>
                  <a:srgbClr val="000000"/>
                </a:solidFill>
                <a:latin typeface="+mn-lt"/>
                <a:ea typeface="Arial"/>
                <a:cs typeface="Arial"/>
                <a:sym typeface="Arial"/>
              </a:rPr>
              <a:t/>
            </a:r>
            <a:br>
              <a:rPr lang="en" sz="2000" dirty="0" smtClean="0">
                <a:solidFill>
                  <a:srgbClr val="000000"/>
                </a:solidFill>
                <a:latin typeface="+mn-lt"/>
                <a:ea typeface="Arial"/>
                <a:cs typeface="Arial"/>
                <a:sym typeface="Arial"/>
              </a:rPr>
            </a:br>
            <a:endParaRPr lang="en" sz="20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39917" y="285750"/>
            <a:ext cx="8520600" cy="626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Playfair Display"/>
              <a:buNone/>
              <a:defRPr sz="3200" b="1" i="0" u="none" strike="noStrike" cap="none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Font typeface="Playfair Display"/>
              <a:buNone/>
              <a:defRPr sz="3200" b="1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Font typeface="Playfair Display"/>
              <a:buNone/>
              <a:defRPr sz="3200" b="1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Font typeface="Playfair Display"/>
              <a:buNone/>
              <a:defRPr sz="3200" b="1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Font typeface="Playfair Display"/>
              <a:buNone/>
              <a:defRPr sz="3200" b="1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Font typeface="Playfair Display"/>
              <a:buNone/>
              <a:defRPr sz="3200" b="1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Font typeface="Playfair Display"/>
              <a:buNone/>
              <a:defRPr sz="3200" b="1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Font typeface="Playfair Display"/>
              <a:buNone/>
              <a:defRPr sz="3200" b="1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Font typeface="Playfair Display"/>
              <a:buNone/>
              <a:defRPr sz="3200" b="1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>
            <a:r>
              <a:rPr lang="zh-CN" altLang="en-US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課堂總結 </a:t>
            </a:r>
            <a:r>
              <a:rPr lang="en-US" altLang="zh-CN" dirty="0" smtClean="0">
                <a:latin typeface="+mj-lt"/>
              </a:rPr>
              <a:t>/ Lesson Summary</a:t>
            </a:r>
            <a:endParaRPr lang="zh-CN" altLang="en-US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 txBox="1"/>
          <p:nvPr/>
        </p:nvSpPr>
        <p:spPr>
          <a:xfrm>
            <a:off x="1139567" y="132498"/>
            <a:ext cx="6856800" cy="14925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zh-CN" altLang="en-US" sz="30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什麼是歸因模式</a:t>
            </a:r>
            <a:r>
              <a:rPr lang="en" sz="30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？</a:t>
            </a:r>
            <a:endParaRPr lang="en" sz="3000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lvl="0" algn="ctr" rtl="0">
              <a:spcBef>
                <a:spcPts val="0"/>
              </a:spcBef>
              <a:buNone/>
            </a:pPr>
            <a:r>
              <a:rPr lang="en" sz="2800" dirty="0" smtClean="0">
                <a:latin typeface="+mj-lt"/>
              </a:rPr>
              <a:t>What is attribution?</a:t>
            </a:r>
            <a:endParaRPr lang="en" sz="2800" dirty="0">
              <a:latin typeface="+mj-lt"/>
            </a:endParaRPr>
          </a:p>
        </p:txBody>
      </p:sp>
      <p:sp>
        <p:nvSpPr>
          <p:cNvPr id="66" name="Shape 66"/>
          <p:cNvSpPr/>
          <p:nvPr/>
        </p:nvSpPr>
        <p:spPr>
          <a:xfrm>
            <a:off x="3304678" y="1424824"/>
            <a:ext cx="2544000" cy="113970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sz="2000" dirty="0"/>
              <a:t/>
            </a:r>
            <a:br>
              <a:rPr lang="en" sz="2000" dirty="0"/>
            </a:br>
            <a:r>
              <a:rPr lang="en" sz="2000" b="1" dirty="0"/>
              <a:t/>
            </a:r>
            <a:br>
              <a:rPr lang="en" sz="2000" b="1" dirty="0"/>
            </a:br>
            <a:r>
              <a:rPr lang="en" sz="20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上學遲到</a:t>
            </a:r>
            <a:r>
              <a:rPr lang="en" sz="2000" b="1" dirty="0"/>
              <a:t/>
            </a:r>
            <a:br>
              <a:rPr lang="en" sz="2000" b="1" dirty="0"/>
            </a:br>
            <a:r>
              <a:rPr lang="en" sz="2000" b="1" dirty="0">
                <a:latin typeface="+mn-lt"/>
              </a:rPr>
              <a:t>Late for </a:t>
            </a:r>
            <a:r>
              <a:rPr lang="en" sz="2000" b="1" dirty="0" smtClean="0">
                <a:latin typeface="+mn-lt"/>
              </a:rPr>
              <a:t>school</a:t>
            </a:r>
            <a:r>
              <a:rPr lang="en" sz="2400" dirty="0">
                <a:latin typeface="+mn-lt"/>
              </a:rPr>
              <a:t/>
            </a:r>
            <a:br>
              <a:rPr lang="en" sz="2400" dirty="0">
                <a:latin typeface="+mn-lt"/>
              </a:rPr>
            </a:br>
            <a:r>
              <a:rPr lang="en" sz="2400" dirty="0">
                <a:latin typeface="+mn-lt"/>
              </a:rPr>
              <a:t/>
            </a:r>
            <a:br>
              <a:rPr lang="en" sz="2400" dirty="0">
                <a:latin typeface="+mn-lt"/>
              </a:rPr>
            </a:br>
            <a:endParaRPr lang="en" sz="2400" dirty="0">
              <a:latin typeface="+mn-lt"/>
            </a:endParaRPr>
          </a:p>
        </p:txBody>
      </p:sp>
      <p:grpSp>
        <p:nvGrpSpPr>
          <p:cNvPr id="74" name="Shape 74"/>
          <p:cNvGrpSpPr/>
          <p:nvPr/>
        </p:nvGrpSpPr>
        <p:grpSpPr>
          <a:xfrm>
            <a:off x="193325" y="439150"/>
            <a:ext cx="2171700" cy="1605300"/>
            <a:chOff x="193325" y="439150"/>
            <a:chExt cx="2171700" cy="1605300"/>
          </a:xfrm>
        </p:grpSpPr>
        <p:sp>
          <p:nvSpPr>
            <p:cNvPr id="75" name="Shape 75"/>
            <p:cNvSpPr/>
            <p:nvPr/>
          </p:nvSpPr>
          <p:spPr>
            <a:xfrm>
              <a:off x="476525" y="439150"/>
              <a:ext cx="1605300" cy="1605300"/>
            </a:xfrm>
            <a:prstGeom prst="ellipse">
              <a:avLst/>
            </a:prstGeom>
            <a:solidFill>
              <a:srgbClr val="CFE2F3"/>
            </a:solidFill>
            <a:ln>
              <a:noFill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6" name="Shape 76"/>
            <p:cNvSpPr txBox="1"/>
            <p:nvPr/>
          </p:nvSpPr>
          <p:spPr>
            <a:xfrm>
              <a:off x="193325" y="768125"/>
              <a:ext cx="2171700" cy="12162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5" tIns="91425" rIns="91425" bIns="91425" anchor="t" anchorCtr="0">
              <a:noAutofit/>
            </a:bodyPr>
            <a:lstStyle/>
            <a:p>
              <a:pPr lvl="0" algn="ctr" rtl="0">
                <a:spcBef>
                  <a:spcPts val="0"/>
                </a:spcBef>
                <a:buNone/>
              </a:pPr>
              <a:r>
                <a:rPr lang="en" sz="2000" b="1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性格</a:t>
              </a:r>
              <a:r>
                <a:rPr lang="en" sz="2000" b="1" dirty="0"/>
                <a:t/>
              </a:r>
              <a:br>
                <a:rPr lang="en" sz="2000" b="1" dirty="0"/>
              </a:br>
              <a:r>
                <a:rPr lang="en" sz="2000" b="1" dirty="0">
                  <a:latin typeface="+mn-lt"/>
                </a:rPr>
                <a:t>Personality</a:t>
              </a: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6746525" y="439150"/>
            <a:ext cx="1983000" cy="1605300"/>
            <a:chOff x="6746525" y="439150"/>
            <a:chExt cx="1983000" cy="1605300"/>
          </a:xfrm>
        </p:grpSpPr>
        <p:sp>
          <p:nvSpPr>
            <p:cNvPr id="77" name="Shape 77"/>
            <p:cNvSpPr/>
            <p:nvPr/>
          </p:nvSpPr>
          <p:spPr>
            <a:xfrm>
              <a:off x="6953525" y="439150"/>
              <a:ext cx="1605300" cy="1605300"/>
            </a:xfrm>
            <a:prstGeom prst="ellipse">
              <a:avLst/>
            </a:prstGeom>
            <a:solidFill>
              <a:srgbClr val="CFE2F3"/>
            </a:solidFill>
            <a:ln>
              <a:noFill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8" name="Shape 78"/>
            <p:cNvSpPr txBox="1"/>
            <p:nvPr/>
          </p:nvSpPr>
          <p:spPr>
            <a:xfrm>
              <a:off x="6746525" y="781900"/>
              <a:ext cx="1983000" cy="10722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5" tIns="91425" rIns="91425" bIns="91425" anchor="t" anchorCtr="0">
              <a:noAutofit/>
            </a:bodyPr>
            <a:lstStyle/>
            <a:p>
              <a:pPr lvl="0" algn="ctr" rtl="0">
                <a:spcBef>
                  <a:spcPts val="0"/>
                </a:spcBef>
                <a:buNone/>
              </a:pPr>
              <a:r>
                <a:rPr lang="en" sz="2000" b="1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情況</a:t>
              </a:r>
              <a:r>
                <a:rPr lang="en" sz="2000" b="1" dirty="0"/>
                <a:t/>
              </a:r>
              <a:br>
                <a:rPr lang="en" sz="2000" b="1" dirty="0"/>
              </a:br>
              <a:r>
                <a:rPr lang="en" sz="2000" b="1" dirty="0">
                  <a:latin typeface="+mn-lt"/>
                </a:rPr>
                <a:t>Situation</a:t>
              </a: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546500" y="3169231"/>
            <a:ext cx="2806300" cy="1840069"/>
            <a:chOff x="546500" y="3169231"/>
            <a:chExt cx="2806300" cy="1840069"/>
          </a:xfrm>
        </p:grpSpPr>
        <p:sp>
          <p:nvSpPr>
            <p:cNvPr id="71" name="Shape 71"/>
            <p:cNvSpPr txBox="1"/>
            <p:nvPr/>
          </p:nvSpPr>
          <p:spPr>
            <a:xfrm>
              <a:off x="546500" y="3840388"/>
              <a:ext cx="756000" cy="5724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5" tIns="91425" rIns="91425" bIns="91425" anchor="t" anchorCtr="0">
              <a:noAutofit/>
            </a:bodyPr>
            <a:lstStyle/>
            <a:p>
              <a:pPr lvl="0" algn="ctr" rtl="0">
                <a:spcBef>
                  <a:spcPts val="0"/>
                </a:spcBef>
                <a:buNone/>
              </a:pPr>
              <a:r>
                <a:rPr lang="en" sz="20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懶惰</a:t>
              </a:r>
              <a:br>
                <a:rPr lang="en" sz="20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</a:br>
              <a:r>
                <a:rPr lang="en" sz="2000" dirty="0">
                  <a:latin typeface="+mn-lt"/>
                </a:rPr>
                <a:t>Lazy</a:t>
              </a:r>
            </a:p>
          </p:txBody>
        </p:sp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59006" y="3169231"/>
              <a:ext cx="1893794" cy="1840069"/>
            </a:xfrm>
            <a:prstGeom prst="rect">
              <a:avLst/>
            </a:prstGeom>
          </p:spPr>
        </p:pic>
      </p:grpSp>
      <p:grpSp>
        <p:nvGrpSpPr>
          <p:cNvPr id="10" name="Group 9"/>
          <p:cNvGrpSpPr/>
          <p:nvPr/>
        </p:nvGrpSpPr>
        <p:grpSpPr>
          <a:xfrm>
            <a:off x="5655281" y="3037371"/>
            <a:ext cx="3206665" cy="1971929"/>
            <a:chOff x="5655281" y="3037371"/>
            <a:chExt cx="3206665" cy="1971929"/>
          </a:xfrm>
        </p:grpSpPr>
        <p:sp>
          <p:nvSpPr>
            <p:cNvPr id="73" name="Shape 73"/>
            <p:cNvSpPr txBox="1"/>
            <p:nvPr/>
          </p:nvSpPr>
          <p:spPr>
            <a:xfrm>
              <a:off x="6968765" y="3836794"/>
              <a:ext cx="1893181" cy="5388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5" tIns="91425" rIns="91425" bIns="91425" anchor="t" anchorCtr="0">
              <a:noAutofit/>
            </a:bodyPr>
            <a:lstStyle/>
            <a:p>
              <a:pPr lvl="0" algn="ctr" rtl="0">
                <a:spcBef>
                  <a:spcPts val="0"/>
                </a:spcBef>
                <a:buNone/>
              </a:pPr>
              <a:r>
                <a:rPr lang="en" sz="20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肚子痛</a:t>
              </a:r>
              <a:r>
                <a:rPr lang="en" sz="2000" dirty="0"/>
                <a:t/>
              </a:r>
              <a:br>
                <a:rPr lang="en" sz="2000" dirty="0"/>
              </a:br>
              <a:r>
                <a:rPr lang="en" sz="2000" dirty="0">
                  <a:latin typeface="+mn-lt"/>
                </a:rPr>
                <a:t>Stomachache</a:t>
              </a:r>
            </a:p>
          </p:txBody>
        </p:sp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55281" y="3037371"/>
              <a:ext cx="1444414" cy="1971929"/>
            </a:xfrm>
            <a:prstGeom prst="rect">
              <a:avLst/>
            </a:prstGeom>
          </p:spPr>
        </p:pic>
      </p:grpSp>
      <p:grpSp>
        <p:nvGrpSpPr>
          <p:cNvPr id="9" name="Group 8"/>
          <p:cNvGrpSpPr/>
          <p:nvPr/>
        </p:nvGrpSpPr>
        <p:grpSpPr>
          <a:xfrm>
            <a:off x="5888633" y="1560122"/>
            <a:ext cx="3230681" cy="1880655"/>
            <a:chOff x="5888633" y="1560122"/>
            <a:chExt cx="3230681" cy="1880655"/>
          </a:xfrm>
        </p:grpSpPr>
        <p:sp>
          <p:nvSpPr>
            <p:cNvPr id="70" name="Shape 70"/>
            <p:cNvSpPr txBox="1"/>
            <p:nvPr/>
          </p:nvSpPr>
          <p:spPr>
            <a:xfrm>
              <a:off x="7352321" y="2440467"/>
              <a:ext cx="1766993" cy="8004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5" tIns="91425" rIns="91425" bIns="91425" anchor="t" anchorCtr="0">
              <a:noAutofit/>
            </a:bodyPr>
            <a:lstStyle/>
            <a:p>
              <a:pPr lvl="0" rtl="0">
                <a:spcBef>
                  <a:spcPts val="0"/>
                </a:spcBef>
                <a:buNone/>
              </a:pPr>
              <a:r>
                <a:rPr lang="en" sz="2000" dirty="0"/>
                <a:t>     </a:t>
              </a:r>
              <a:r>
                <a:rPr lang="en" sz="20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塞車</a:t>
              </a:r>
            </a:p>
            <a:p>
              <a:pPr lvl="0" rtl="0">
                <a:spcBef>
                  <a:spcPts val="0"/>
                </a:spcBef>
                <a:buNone/>
              </a:pPr>
              <a:r>
                <a:rPr lang="en" sz="2000" dirty="0">
                  <a:latin typeface="+mn-lt"/>
                  <a:ea typeface="MHeiHK-Medium" pitchFamily="50" charset="-128"/>
                </a:rPr>
                <a:t>Traffic Jam</a:t>
              </a:r>
              <a:r>
                <a:rPr lang="en" dirty="0"/>
                <a:t/>
              </a:r>
              <a:br>
                <a:rPr lang="en" dirty="0"/>
              </a:br>
              <a:endParaRPr lang="en" dirty="0"/>
            </a:p>
          </p:txBody>
        </p:sp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88633" y="1560122"/>
              <a:ext cx="1578967" cy="1880655"/>
            </a:xfrm>
            <a:prstGeom prst="rect">
              <a:avLst/>
            </a:prstGeom>
          </p:spPr>
        </p:pic>
      </p:grpSp>
      <p:grpSp>
        <p:nvGrpSpPr>
          <p:cNvPr id="7" name="Group 6"/>
          <p:cNvGrpSpPr/>
          <p:nvPr/>
        </p:nvGrpSpPr>
        <p:grpSpPr>
          <a:xfrm>
            <a:off x="188971" y="1740761"/>
            <a:ext cx="3150945" cy="1758382"/>
            <a:chOff x="188971" y="1740761"/>
            <a:chExt cx="3150945" cy="1758382"/>
          </a:xfrm>
        </p:grpSpPr>
        <p:sp>
          <p:nvSpPr>
            <p:cNvPr id="69" name="Shape 69"/>
            <p:cNvSpPr txBox="1"/>
            <p:nvPr/>
          </p:nvSpPr>
          <p:spPr>
            <a:xfrm>
              <a:off x="188971" y="2373593"/>
              <a:ext cx="1797225" cy="8469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5" tIns="91425" rIns="91425" bIns="91425" anchor="t" anchorCtr="0">
              <a:noAutofit/>
            </a:bodyPr>
            <a:lstStyle/>
            <a:p>
              <a:pPr lvl="0" algn="ctr" rtl="0">
                <a:spcBef>
                  <a:spcPts val="0"/>
                </a:spcBef>
                <a:buNone/>
              </a:pPr>
              <a:r>
                <a:rPr lang="en" sz="20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不守時</a:t>
              </a:r>
            </a:p>
            <a:p>
              <a:pPr lvl="0" algn="ctr" rtl="0">
                <a:spcBef>
                  <a:spcPts val="0"/>
                </a:spcBef>
                <a:buNone/>
              </a:pPr>
              <a:r>
                <a:rPr lang="en" sz="2000" dirty="0">
                  <a:latin typeface="+mn-lt"/>
                </a:rPr>
                <a:t>Never on time</a:t>
              </a:r>
              <a:r>
                <a:rPr lang="en" dirty="0">
                  <a:latin typeface="+mn-lt"/>
                </a:rPr>
                <a:t/>
              </a:r>
              <a:br>
                <a:rPr lang="en" dirty="0">
                  <a:latin typeface="+mn-lt"/>
                </a:rPr>
              </a:br>
              <a:endParaRPr lang="en" dirty="0">
                <a:latin typeface="+mn-lt"/>
              </a:endParaRPr>
            </a:p>
          </p:txBody>
        </p:sp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86230" y="1740761"/>
              <a:ext cx="1453686" cy="1758382"/>
            </a:xfrm>
            <a:prstGeom prst="rect">
              <a:avLst/>
            </a:prstGeom>
          </p:spPr>
        </p:pic>
      </p:grpSp>
      <p:grpSp>
        <p:nvGrpSpPr>
          <p:cNvPr id="4" name="Group 3"/>
          <p:cNvGrpSpPr/>
          <p:nvPr/>
        </p:nvGrpSpPr>
        <p:grpSpPr>
          <a:xfrm>
            <a:off x="3689243" y="2266950"/>
            <a:ext cx="1705175" cy="2608574"/>
            <a:chOff x="3604164" y="241872"/>
            <a:chExt cx="2895600" cy="4429685"/>
          </a:xfrm>
        </p:grpSpPr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04164" y="1486502"/>
              <a:ext cx="2895600" cy="3185055"/>
            </a:xfrm>
            <a:prstGeom prst="rect">
              <a:avLst/>
            </a:prstGeom>
          </p:spPr>
        </p:pic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artisticLineDrawing/>
                      </a14:imgEffect>
                      <a14:imgEffect>
                        <a14:brightnessContrast bright="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16107" y="619150"/>
              <a:ext cx="1088247" cy="1179477"/>
            </a:xfrm>
            <a:prstGeom prst="rect">
              <a:avLst/>
            </a:prstGeom>
          </p:spPr>
        </p:pic>
        <p:pic>
          <p:nvPicPr>
            <p:cNvPr id="19" name="Picture 18"/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artisticLineDrawing/>
                      </a14:imgEffect>
                      <a14:imgEffect>
                        <a14:brightnessContrast bright="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500575">
              <a:off x="4505247" y="241872"/>
              <a:ext cx="1062168" cy="1151212"/>
            </a:xfrm>
            <a:prstGeom prst="rect">
              <a:avLst/>
            </a:prstGeom>
          </p:spPr>
        </p:pic>
        <p:pic>
          <p:nvPicPr>
            <p:cNvPr id="20" name="Picture 19"/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artisticLineDrawing/>
                      </a14:imgEffect>
                      <a14:imgEffect>
                        <a14:brightnessContrast bright="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434814">
              <a:off x="5338493" y="366028"/>
              <a:ext cx="1130722" cy="1225513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52550"/>
            <a:ext cx="7765500" cy="3416400"/>
          </a:xfrm>
        </p:spPr>
        <p:txBody>
          <a:bodyPr/>
          <a:lstStyle/>
          <a:p>
            <a:pPr marL="533400" marR="88900" indent="-457200">
              <a:spcAft>
                <a:spcPts val="0"/>
              </a:spcAft>
              <a:buClr>
                <a:srgbClr val="000000"/>
              </a:buClr>
              <a:buFont typeface="+mj-lt"/>
              <a:buAutoNum type="arabicPeriod" startAt="3"/>
            </a:pPr>
            <a:r>
              <a:rPr lang="zh-TW" altLang="en-US" dirty="0">
                <a:solidFill>
                  <a:srgbClr val="000000"/>
                </a:solidFill>
                <a:latin typeface="+mn-lt"/>
                <a:ea typeface="Microsoft JhengHei" panose="020B0604030504040204" pitchFamily="34" charset="-120"/>
                <a:cs typeface="Arial"/>
                <a:sym typeface="Arial"/>
              </a:rPr>
              <a:t>在解釋對方的行為</a:t>
            </a:r>
            <a:r>
              <a:rPr lang="zh-TW" altLang="en-US" dirty="0" smtClean="0">
                <a:solidFill>
                  <a:srgbClr val="000000"/>
                </a:solidFill>
                <a:latin typeface="+mn-lt"/>
                <a:ea typeface="Microsoft JhengHei" panose="020B0604030504040204" pitchFamily="34" charset="-120"/>
                <a:cs typeface="Arial"/>
                <a:sym typeface="Arial"/>
              </a:rPr>
              <a:t>時</a:t>
            </a:r>
            <a:r>
              <a:rPr lang="zh-CN" altLang="en-US" dirty="0" smtClean="0">
                <a:solidFill>
                  <a:srgbClr val="000000"/>
                </a:solidFill>
                <a:latin typeface="+mn-lt"/>
                <a:ea typeface="Microsoft JhengHei" panose="020B0604030504040204" pitchFamily="34" charset="-120"/>
                <a:cs typeface="Arial"/>
                <a:sym typeface="Arial"/>
              </a:rPr>
              <a:t>我們應</a:t>
            </a:r>
            <a:r>
              <a:rPr lang="zh-TW" altLang="en-US" dirty="0" smtClean="0">
                <a:solidFill>
                  <a:srgbClr val="000000"/>
                </a:solidFill>
                <a:latin typeface="+mn-lt"/>
                <a:ea typeface="Microsoft JhengHei" panose="020B0604030504040204" pitchFamily="34" charset="-120"/>
                <a:cs typeface="Arial"/>
                <a:sym typeface="Arial"/>
              </a:rPr>
              <a:t>考</a:t>
            </a:r>
            <a:r>
              <a:rPr lang="zh-TW" altLang="en-US" dirty="0">
                <a:solidFill>
                  <a:srgbClr val="000000"/>
                </a:solidFill>
                <a:latin typeface="+mn-lt"/>
                <a:ea typeface="Microsoft JhengHei" panose="020B0604030504040204" pitchFamily="34" charset="-120"/>
                <a:cs typeface="Arial"/>
                <a:sym typeface="Arial"/>
              </a:rPr>
              <a:t>慮到各人的行為</a:t>
            </a:r>
            <a:r>
              <a:rPr lang="zh-TW" altLang="en-US" dirty="0" smtClean="0">
                <a:solidFill>
                  <a:srgbClr val="000000"/>
                </a:solidFill>
                <a:latin typeface="+mn-lt"/>
                <a:ea typeface="Microsoft JhengHei" panose="020B0604030504040204" pitchFamily="34" charset="-120"/>
                <a:cs typeface="Arial"/>
                <a:sym typeface="Arial"/>
              </a:rPr>
              <a:t>都</a:t>
            </a:r>
            <a:r>
              <a:rPr lang="zh-CN" altLang="en-US" dirty="0" smtClean="0">
                <a:solidFill>
                  <a:srgbClr val="000000"/>
                </a:solidFill>
                <a:latin typeface="+mn-lt"/>
                <a:ea typeface="Microsoft JhengHei" panose="020B0604030504040204" pitchFamily="34" charset="-120"/>
                <a:cs typeface="Arial"/>
                <a:sym typeface="Arial"/>
              </a:rPr>
              <a:t>受相聯</a:t>
            </a:r>
            <a:r>
              <a:rPr lang="zh-TW" altLang="en-US" dirty="0" smtClean="0">
                <a:solidFill>
                  <a:srgbClr val="000000"/>
                </a:solidFill>
                <a:latin typeface="+mn-lt"/>
                <a:ea typeface="Microsoft JhengHei" panose="020B0604030504040204" pitchFamily="34" charset="-120"/>
                <a:cs typeface="Arial"/>
                <a:sym typeface="Arial"/>
              </a:rPr>
              <a:t>因</a:t>
            </a:r>
            <a:r>
              <a:rPr lang="zh-TW" altLang="en-US" dirty="0">
                <a:solidFill>
                  <a:srgbClr val="000000"/>
                </a:solidFill>
                <a:latin typeface="+mn-lt"/>
                <a:ea typeface="Microsoft JhengHei" panose="020B0604030504040204" pitchFamily="34" charset="-120"/>
                <a:cs typeface="Arial"/>
                <a:sym typeface="Arial"/>
              </a:rPr>
              <a:t>素影響</a:t>
            </a:r>
            <a:r>
              <a:rPr lang="zh-TW" altLang="en-US" dirty="0" smtClean="0">
                <a:solidFill>
                  <a:srgbClr val="000000"/>
                </a:solidFill>
                <a:latin typeface="+mn-lt"/>
                <a:ea typeface="Microsoft JhengHei" panose="020B0604030504040204" pitchFamily="34" charset="-120"/>
                <a:cs typeface="Arial"/>
                <a:sym typeface="Arial"/>
              </a:rPr>
              <a:t>，</a:t>
            </a:r>
            <a:r>
              <a:rPr lang="zh-CN" altLang="en-US" dirty="0" smtClean="0">
                <a:solidFill>
                  <a:srgbClr val="000000"/>
                </a:solidFill>
                <a:latin typeface="+mn-lt"/>
                <a:ea typeface="Microsoft JhengHei" panose="020B0604030504040204" pitchFamily="34" charset="-120"/>
                <a:cs typeface="Arial"/>
                <a:sym typeface="Arial"/>
              </a:rPr>
              <a:t>包括情況因素。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Microsoft JhengHei" panose="020B0604030504040204" pitchFamily="34" charset="-120"/>
                <a:cs typeface="Arial"/>
                <a:sym typeface="Arial"/>
              </a:rPr>
              <a:t/>
            </a:r>
            <a:br>
              <a:rPr lang="en-US" altLang="zh-CN" dirty="0" smtClean="0">
                <a:solidFill>
                  <a:srgbClr val="000000"/>
                </a:solidFill>
                <a:latin typeface="+mn-lt"/>
                <a:ea typeface="Microsoft JhengHei" panose="020B0604030504040204" pitchFamily="34" charset="-120"/>
                <a:cs typeface="Arial"/>
                <a:sym typeface="Arial"/>
              </a:rPr>
            </a:br>
            <a:r>
              <a:rPr lang="en-US" altLang="zh-CN" dirty="0" smtClean="0">
                <a:solidFill>
                  <a:srgbClr val="000000"/>
                </a:solidFill>
                <a:latin typeface="+mn-lt"/>
                <a:ea typeface="Microsoft JhengHei" panose="020B0604030504040204" pitchFamily="34" charset="-120"/>
                <a:cs typeface="Arial"/>
                <a:sym typeface="Arial"/>
              </a:rPr>
              <a:t>We should </a:t>
            </a:r>
            <a:r>
              <a:rPr lang="en-HK" altLang="zh-CN" dirty="0" smtClean="0">
                <a:solidFill>
                  <a:srgbClr val="000000"/>
                </a:solidFill>
                <a:latin typeface="+mn-lt"/>
                <a:ea typeface="Microsoft JhengHei" panose="020B0604030504040204" pitchFamily="34" charset="-120"/>
                <a:cs typeface="Arial"/>
                <a:sym typeface="Arial"/>
              </a:rPr>
              <a:t>consider different factors, including situational circumstances </a:t>
            </a:r>
            <a:r>
              <a:rPr lang="en-US" altLang="zh-CN" dirty="0" smtClean="0">
                <a:solidFill>
                  <a:srgbClr val="000000"/>
                </a:solidFill>
                <a:latin typeface="+mn-lt"/>
                <a:ea typeface="Microsoft JhengHei" panose="020B0604030504040204" pitchFamily="34" charset="-120"/>
                <a:cs typeface="Arial"/>
                <a:sym typeface="Arial"/>
              </a:rPr>
              <a:t>when we explain someone’s behavior.</a:t>
            </a:r>
          </a:p>
          <a:p>
            <a:pPr marL="533400" marR="88900" indent="-457200">
              <a:spcAft>
                <a:spcPts val="0"/>
              </a:spcAft>
              <a:buClr>
                <a:srgbClr val="000000"/>
              </a:buClr>
              <a:buFont typeface="+mj-lt"/>
              <a:buAutoNum type="arabicPeriod" startAt="3"/>
            </a:pPr>
            <a:endParaRPr lang="en-US" altLang="zh-TW" dirty="0">
              <a:solidFill>
                <a:srgbClr val="000000"/>
              </a:solidFill>
              <a:latin typeface="+mn-lt"/>
              <a:ea typeface="Microsoft JhengHei" panose="020B0604030504040204" pitchFamily="34" charset="-120"/>
              <a:cs typeface="Arial"/>
              <a:sym typeface="Arial"/>
            </a:endParaRPr>
          </a:p>
          <a:p>
            <a:pPr marL="533400" marR="88900" indent="-457200">
              <a:spcAft>
                <a:spcPts val="0"/>
              </a:spcAft>
              <a:buClr>
                <a:srgbClr val="000000"/>
              </a:buClr>
              <a:buFont typeface="+mj-lt"/>
              <a:buAutoNum type="arabicPeriod" startAt="3"/>
            </a:pPr>
            <a:r>
              <a:rPr lang="zh-TW" altLang="en-US" dirty="0">
                <a:solidFill>
                  <a:srgbClr val="000000"/>
                </a:solidFill>
                <a:latin typeface="+mn-lt"/>
                <a:ea typeface="Microsoft JhengHei" panose="020B0604030504040204" pitchFamily="34" charset="-120"/>
                <a:cs typeface="Arial"/>
                <a:sym typeface="Arial"/>
              </a:rPr>
              <a:t>除了樣貌，我們的性格、喜好、想法及行為都會隨著時間和身處的環境而改</a:t>
            </a:r>
            <a:r>
              <a:rPr lang="zh-TW" altLang="en-US" dirty="0" smtClean="0">
                <a:solidFill>
                  <a:srgbClr val="000000"/>
                </a:solidFill>
                <a:latin typeface="+mn-lt"/>
                <a:ea typeface="Microsoft JhengHei" panose="020B0604030504040204" pitchFamily="34" charset="-120"/>
                <a:cs typeface="Arial"/>
                <a:sym typeface="Arial"/>
              </a:rPr>
              <a:t>變</a:t>
            </a:r>
            <a:r>
              <a:rPr lang="zh-CN" altLang="en-US" dirty="0">
                <a:solidFill>
                  <a:srgbClr val="000000"/>
                </a:solidFill>
                <a:latin typeface="+mn-lt"/>
                <a:ea typeface="Microsoft JhengHei" panose="020B0604030504040204" pitchFamily="34" charset="-120"/>
                <a:cs typeface="Arial"/>
                <a:sym typeface="Arial"/>
              </a:rPr>
              <a:t>。</a:t>
            </a:r>
            <a:r>
              <a:rPr lang="en" altLang="zh-CN" dirty="0">
                <a:solidFill>
                  <a:srgbClr val="000000"/>
                </a:solidFill>
                <a:latin typeface="+mn-lt"/>
                <a:ea typeface="Microsoft JhengHei" panose="020B0604030504040204" pitchFamily="34" charset="-120"/>
                <a:cs typeface="Arial"/>
                <a:sym typeface="Arial"/>
              </a:rPr>
              <a:t/>
            </a:r>
            <a:br>
              <a:rPr lang="en" altLang="zh-CN" dirty="0">
                <a:solidFill>
                  <a:srgbClr val="000000"/>
                </a:solidFill>
                <a:latin typeface="+mn-lt"/>
                <a:ea typeface="Microsoft JhengHei" panose="020B0604030504040204" pitchFamily="34" charset="-120"/>
                <a:cs typeface="Arial"/>
                <a:sym typeface="Arial"/>
              </a:rPr>
            </a:br>
            <a:r>
              <a:rPr lang="en-HK" altLang="zh-CN" dirty="0">
                <a:solidFill>
                  <a:srgbClr val="000000"/>
                </a:solidFill>
                <a:latin typeface="+mn-lt"/>
                <a:ea typeface="Microsoft JhengHei" panose="020B0604030504040204" pitchFamily="34" charset="-120"/>
                <a:cs typeface="Arial"/>
                <a:sym typeface="Arial"/>
              </a:rPr>
              <a:t>Apart from appearance, people’s thoughts, preferences, and </a:t>
            </a:r>
            <a:r>
              <a:rPr lang="en-HK" altLang="zh-CN" dirty="0" err="1">
                <a:solidFill>
                  <a:srgbClr val="000000"/>
                </a:solidFill>
                <a:latin typeface="+mn-lt"/>
                <a:ea typeface="Microsoft JhengHei" panose="020B0604030504040204" pitchFamily="34" charset="-120"/>
                <a:cs typeface="Arial"/>
                <a:sym typeface="Arial"/>
              </a:rPr>
              <a:t>behaviors</a:t>
            </a:r>
            <a:r>
              <a:rPr lang="en-HK" altLang="zh-CN" dirty="0">
                <a:solidFill>
                  <a:srgbClr val="000000"/>
                </a:solidFill>
                <a:latin typeface="+mn-lt"/>
                <a:ea typeface="Microsoft JhengHei" panose="020B0604030504040204" pitchFamily="34" charset="-120"/>
                <a:cs typeface="Arial"/>
                <a:sym typeface="Arial"/>
              </a:rPr>
              <a:t> change over time. </a:t>
            </a:r>
            <a:endParaRPr lang="zh-CN" altLang="en-US" dirty="0">
              <a:latin typeface="+mn-lt"/>
              <a:ea typeface="Microsoft JhengHei" panose="020B0604030504040204" pitchFamily="34" charset="-12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57200" y="361950"/>
            <a:ext cx="8520600" cy="626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Playfair Display"/>
              <a:buNone/>
              <a:defRPr sz="3200" b="1" i="0" u="none" strike="noStrike" cap="none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Font typeface="Playfair Display"/>
              <a:buNone/>
              <a:defRPr sz="3200" b="1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Font typeface="Playfair Display"/>
              <a:buNone/>
              <a:defRPr sz="3200" b="1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Font typeface="Playfair Display"/>
              <a:buNone/>
              <a:defRPr sz="3200" b="1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Font typeface="Playfair Display"/>
              <a:buNone/>
              <a:defRPr sz="3200" b="1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Font typeface="Playfair Display"/>
              <a:buNone/>
              <a:defRPr sz="3200" b="1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Font typeface="Playfair Display"/>
              <a:buNone/>
              <a:defRPr sz="3200" b="1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Font typeface="Playfair Display"/>
              <a:buNone/>
              <a:defRPr sz="3200" b="1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Font typeface="Playfair Display"/>
              <a:buNone/>
              <a:defRPr sz="3200" b="1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>
            <a:r>
              <a:rPr lang="zh-CN" altLang="en-US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課堂總結 </a:t>
            </a:r>
            <a:r>
              <a:rPr lang="en-US" altLang="zh-CN" dirty="0" smtClean="0">
                <a:latin typeface="+mj-lt"/>
              </a:rPr>
              <a:t>/ Lesson Summary</a:t>
            </a:r>
            <a:endParaRPr lang="zh-CN" altLang="en-US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28886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Shape 238"/>
          <p:cNvSpPr txBox="1">
            <a:spLocks noGrp="1"/>
          </p:cNvSpPr>
          <p:nvPr>
            <p:ph type="title"/>
          </p:nvPr>
        </p:nvSpPr>
        <p:spPr>
          <a:xfrm>
            <a:off x="265500" y="1107950"/>
            <a:ext cx="4045200" cy="1683600"/>
          </a:xfrm>
          <a:prstGeom prst="rect">
            <a:avLst/>
          </a:prstGeom>
        </p:spPr>
        <p:txBody>
          <a:bodyPr wrap="square" lIns="91425" tIns="91425" rIns="91425" bIns="91425" anchor="b" anchorCtr="0">
            <a:noAutofit/>
          </a:bodyPr>
          <a:lstStyle/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endParaRPr sz="3600" b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endParaRPr sz="3600" b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endParaRPr sz="3600" b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endParaRPr sz="3600" b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endParaRPr sz="3600" b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" sz="3600" b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</a:p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endParaRPr sz="3600" b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endParaRPr sz="3600" b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endParaRPr sz="3600" b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239" name="Shape 239"/>
          <p:cNvSpPr txBox="1">
            <a:spLocks noGrp="1"/>
          </p:cNvSpPr>
          <p:nvPr>
            <p:ph type="subTitle" idx="1"/>
          </p:nvPr>
        </p:nvSpPr>
        <p:spPr>
          <a:xfrm>
            <a:off x="381000" y="971550"/>
            <a:ext cx="3805500" cy="13455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algn="l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" sz="3200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 </a:t>
            </a:r>
            <a:r>
              <a:rPr lang="en" sz="3200" dirty="0">
                <a:solidFill>
                  <a:schemeClr val="tx1"/>
                </a:solidFill>
                <a:latin typeface="+mn-lt"/>
                <a:ea typeface="MHeiHK-Bold" pitchFamily="50" charset="-128"/>
                <a:cs typeface="Arial"/>
                <a:sym typeface="Arial"/>
              </a:rPr>
              <a:t>人會變，月會圓</a:t>
            </a:r>
          </a:p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" sz="3200" dirty="0">
                <a:solidFill>
                  <a:schemeClr val="tx1"/>
                </a:solidFill>
                <a:latin typeface="+mn-lt"/>
                <a:ea typeface="MHeiHK-Bold" pitchFamily="50" charset="-128"/>
                <a:cs typeface="Arial"/>
                <a:sym typeface="Arial"/>
              </a:rPr>
              <a:t>開放態度樂悠悠</a:t>
            </a:r>
            <a:r>
              <a:rPr lang="en" sz="3600" dirty="0">
                <a:solidFill>
                  <a:schemeClr val="tx1"/>
                </a:solidFill>
                <a:latin typeface="+mn-lt"/>
                <a:ea typeface="MHeiHK-Bold" pitchFamily="50" charset="-128"/>
                <a:cs typeface="Arial"/>
                <a:sym typeface="Arial"/>
              </a:rPr>
              <a:t>！</a:t>
            </a:r>
          </a:p>
          <a:p>
            <a:pPr lvl="0">
              <a:spcBef>
                <a:spcPts val="0"/>
              </a:spcBef>
              <a:buNone/>
            </a:pPr>
            <a:endParaRPr dirty="0">
              <a:solidFill>
                <a:schemeClr val="tx1"/>
              </a:solidFill>
            </a:endParaRPr>
          </a:p>
        </p:txBody>
      </p:sp>
      <p:sp>
        <p:nvSpPr>
          <p:cNvPr id="240" name="Shape 240"/>
          <p:cNvSpPr txBox="1">
            <a:spLocks noGrp="1"/>
          </p:cNvSpPr>
          <p:nvPr>
            <p:ph type="body" idx="2"/>
          </p:nvPr>
        </p:nvSpPr>
        <p:spPr>
          <a:xfrm>
            <a:off x="533400" y="2343150"/>
            <a:ext cx="3718200" cy="20754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sz="2800" b="1" dirty="0">
                <a:solidFill>
                  <a:srgbClr val="F55E61"/>
                </a:solidFill>
                <a:latin typeface="+mn-lt"/>
              </a:rPr>
              <a:t>People change, just like the moon. </a:t>
            </a:r>
            <a:r>
              <a:rPr lang="en" sz="2800" b="1" dirty="0" smtClean="0">
                <a:solidFill>
                  <a:srgbClr val="F55E61"/>
                </a:solidFill>
                <a:latin typeface="+mn-lt"/>
              </a:rPr>
              <a:t>Be </a:t>
            </a:r>
            <a:r>
              <a:rPr lang="en" sz="2800" b="1" dirty="0">
                <a:solidFill>
                  <a:srgbClr val="F55E61"/>
                </a:solidFill>
                <a:latin typeface="+mn-lt"/>
              </a:rPr>
              <a:t>more open-minded!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0200" y="1504950"/>
            <a:ext cx="2895600" cy="318505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LineDrawing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2143" y="637598"/>
            <a:ext cx="1088247" cy="117947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LineDrawing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00575">
            <a:off x="6311283" y="260320"/>
            <a:ext cx="1062168" cy="115121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LineDrawing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34814">
            <a:off x="7144529" y="384476"/>
            <a:ext cx="1130722" cy="12255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 txBox="1">
            <a:spLocks noGrp="1"/>
          </p:cNvSpPr>
          <p:nvPr>
            <p:ph type="title"/>
          </p:nvPr>
        </p:nvSpPr>
        <p:spPr>
          <a:xfrm>
            <a:off x="381000" y="460450"/>
            <a:ext cx="8458200" cy="6417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lang="zh-CN" altLang="en-US" sz="40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什</a:t>
            </a:r>
            <a:r>
              <a:rPr lang="zh-CN" altLang="en-US" sz="40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麼是</a:t>
            </a:r>
            <a:r>
              <a:rPr lang="en" sz="40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歸因模式 </a:t>
            </a:r>
            <a:r>
              <a:rPr lang="en" sz="3800" dirty="0" smtClean="0">
                <a:latin typeface="+mn-lt"/>
              </a:rPr>
              <a:t>What is attribution?</a:t>
            </a:r>
            <a:endParaRPr lang="en" sz="3800" dirty="0">
              <a:latin typeface="+mn-lt"/>
            </a:endParaRPr>
          </a:p>
        </p:txBody>
      </p:sp>
      <p:sp>
        <p:nvSpPr>
          <p:cNvPr id="86" name="Shape 86"/>
          <p:cNvSpPr txBox="1">
            <a:spLocks noGrp="1"/>
          </p:cNvSpPr>
          <p:nvPr>
            <p:ph type="subTitle" idx="4294967295"/>
          </p:nvPr>
        </p:nvSpPr>
        <p:spPr>
          <a:xfrm>
            <a:off x="643125" y="1278288"/>
            <a:ext cx="7382700" cy="11136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457200" lvl="0" indent="-419100" algn="ctr">
              <a:spcBef>
                <a:spcPts val="0"/>
              </a:spcBef>
              <a:buClr>
                <a:schemeClr val="dk1"/>
              </a:buClr>
              <a:buSzPct val="100000"/>
              <a:buChar char="-"/>
            </a:pPr>
            <a:r>
              <a:rPr lang="en" sz="3000" dirty="0" smtClean="0">
                <a:solidFill>
                  <a:schemeClr val="dk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為事情找原因</a:t>
            </a:r>
            <a:r>
              <a:rPr lang="en" sz="3000" dirty="0" smtClean="0">
                <a:solidFill>
                  <a:schemeClr val="dk1"/>
                </a:solidFill>
              </a:rPr>
              <a:t> / </a:t>
            </a:r>
            <a:br>
              <a:rPr lang="en" sz="3000" dirty="0" smtClean="0">
                <a:solidFill>
                  <a:schemeClr val="dk1"/>
                </a:solidFill>
              </a:rPr>
            </a:br>
            <a:r>
              <a:rPr lang="en" sz="2800" dirty="0" smtClean="0">
                <a:solidFill>
                  <a:schemeClr val="dk1"/>
                </a:solidFill>
                <a:latin typeface="+mn-lt"/>
                <a:sym typeface="Playfair Display"/>
              </a:rPr>
              <a:t>The way in which people ascribe causes to events or behaviours</a:t>
            </a:r>
            <a:endParaRPr lang="en" sz="2800" dirty="0">
              <a:solidFill>
                <a:schemeClr val="dk1"/>
              </a:solidFill>
              <a:latin typeface="+mn-lt"/>
              <a:ea typeface="Playfair Display"/>
              <a:cs typeface="Playfair Display"/>
              <a:sym typeface="Playfair Display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2109050" y="3028950"/>
            <a:ext cx="2348650" cy="1736100"/>
            <a:chOff x="2109050" y="2645375"/>
            <a:chExt cx="2348650" cy="1736100"/>
          </a:xfrm>
        </p:grpSpPr>
        <p:sp>
          <p:nvSpPr>
            <p:cNvPr id="10" name="Shape 75"/>
            <p:cNvSpPr/>
            <p:nvPr/>
          </p:nvSpPr>
          <p:spPr>
            <a:xfrm>
              <a:off x="2438400" y="2645375"/>
              <a:ext cx="1736100" cy="1736100"/>
            </a:xfrm>
            <a:prstGeom prst="ellipse">
              <a:avLst/>
            </a:prstGeom>
            <a:solidFill>
              <a:srgbClr val="CFE2F3"/>
            </a:solidFill>
            <a:ln>
              <a:noFill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" name="Shape 76"/>
            <p:cNvSpPr txBox="1"/>
            <p:nvPr/>
          </p:nvSpPr>
          <p:spPr>
            <a:xfrm>
              <a:off x="2109050" y="3006054"/>
              <a:ext cx="2348650" cy="131529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5" tIns="91425" rIns="91425" bIns="91425" anchor="t" anchorCtr="0">
              <a:noAutofit/>
            </a:bodyPr>
            <a:lstStyle/>
            <a:p>
              <a:pPr lvl="0" algn="ctr" rtl="0">
                <a:spcBef>
                  <a:spcPts val="0"/>
                </a:spcBef>
                <a:buNone/>
              </a:pPr>
              <a:r>
                <a:rPr lang="en" sz="2000" b="1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性格</a:t>
              </a:r>
              <a:r>
                <a:rPr lang="en" sz="2000" b="1" dirty="0"/>
                <a:t/>
              </a:r>
              <a:br>
                <a:rPr lang="en" sz="2000" b="1" dirty="0"/>
              </a:br>
              <a:r>
                <a:rPr lang="en" sz="2000" b="1" dirty="0">
                  <a:latin typeface="+mn-lt"/>
                </a:rPr>
                <a:t>Personality</a:t>
              </a: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4633943" y="3023850"/>
            <a:ext cx="2171257" cy="1757700"/>
            <a:chOff x="4633943" y="2623775"/>
            <a:chExt cx="2171257" cy="1757700"/>
          </a:xfrm>
        </p:grpSpPr>
        <p:sp>
          <p:nvSpPr>
            <p:cNvPr id="12" name="Shape 77"/>
            <p:cNvSpPr/>
            <p:nvPr/>
          </p:nvSpPr>
          <p:spPr>
            <a:xfrm>
              <a:off x="4876800" y="2623775"/>
              <a:ext cx="1757700" cy="1757700"/>
            </a:xfrm>
            <a:prstGeom prst="ellipse">
              <a:avLst/>
            </a:prstGeom>
            <a:solidFill>
              <a:srgbClr val="CFE2F3"/>
            </a:solidFill>
            <a:ln>
              <a:noFill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3" name="Shape 78"/>
            <p:cNvSpPr txBox="1"/>
            <p:nvPr/>
          </p:nvSpPr>
          <p:spPr>
            <a:xfrm>
              <a:off x="4633943" y="3017135"/>
              <a:ext cx="2171257" cy="117399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5" tIns="91425" rIns="91425" bIns="91425" anchor="t" anchorCtr="0">
              <a:noAutofit/>
            </a:bodyPr>
            <a:lstStyle/>
            <a:p>
              <a:pPr lvl="0" algn="ctr" rtl="0">
                <a:spcBef>
                  <a:spcPts val="0"/>
                </a:spcBef>
                <a:buNone/>
              </a:pPr>
              <a:r>
                <a:rPr lang="en" sz="2000" b="1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情況</a:t>
              </a:r>
              <a:r>
                <a:rPr lang="en" sz="2000" b="1" dirty="0"/>
                <a:t/>
              </a:r>
              <a:br>
                <a:rPr lang="en" sz="2000" b="1" dirty="0"/>
              </a:br>
              <a:r>
                <a:rPr lang="en" sz="2000" b="1" dirty="0">
                  <a:latin typeface="+mn-lt"/>
                </a:rPr>
                <a:t>Situation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Shape 98"/>
          <p:cNvSpPr txBox="1">
            <a:spLocks noGrp="1"/>
          </p:cNvSpPr>
          <p:nvPr>
            <p:ph type="title"/>
          </p:nvPr>
        </p:nvSpPr>
        <p:spPr>
          <a:xfrm>
            <a:off x="304800" y="209550"/>
            <a:ext cx="8520600" cy="6261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28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上</a:t>
            </a:r>
            <a:r>
              <a:rPr lang="zh-CN" altLang="en-US" sz="28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一課</a:t>
            </a:r>
            <a:r>
              <a:rPr lang="en" sz="28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家課討論</a:t>
            </a:r>
            <a:r>
              <a:rPr lang="en" dirty="0" smtClean="0">
                <a:latin typeface="MHeiHK-Bold" pitchFamily="50" charset="-128"/>
                <a:ea typeface="MHeiHK-Bold" pitchFamily="50" charset="-128"/>
              </a:rPr>
              <a:t> </a:t>
            </a:r>
            <a:endParaRPr lang="en" dirty="0">
              <a:latin typeface="MHeiHK-Bold" pitchFamily="50" charset="-128"/>
              <a:ea typeface="MHeiHK-Bold" pitchFamily="50" charset="-128"/>
            </a:endParaRPr>
          </a:p>
          <a:p>
            <a:pPr lvl="0" rtl="0">
              <a:spcBef>
                <a:spcPts val="0"/>
              </a:spcBef>
              <a:buNone/>
            </a:pPr>
            <a:r>
              <a:rPr lang="en" sz="2400" dirty="0" smtClean="0">
                <a:latin typeface="+mj-lt"/>
              </a:rPr>
              <a:t>Homework discussion</a:t>
            </a:r>
            <a:endParaRPr lang="en" sz="2400" dirty="0">
              <a:latin typeface="+mj-lt"/>
            </a:endParaRPr>
          </a:p>
        </p:txBody>
      </p:sp>
      <p:sp>
        <p:nvSpPr>
          <p:cNvPr id="100" name="Shape 100"/>
          <p:cNvSpPr txBox="1"/>
          <p:nvPr/>
        </p:nvSpPr>
        <p:spPr>
          <a:xfrm>
            <a:off x="3124200" y="1457443"/>
            <a:ext cx="5875886" cy="306681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" sz="2000" dirty="0">
                <a:latin typeface="+mj-lt"/>
                <a:ea typeface="Microsoft JhengHei" panose="020B0604030504040204" pitchFamily="34" charset="-120"/>
                <a:cs typeface="Oswald"/>
                <a:sym typeface="Oswald"/>
              </a:rPr>
              <a:t>你認為情境中的男孩為何會站在左邊呢？</a:t>
            </a:r>
          </a:p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" sz="2000" dirty="0">
                <a:latin typeface="+mj-lt"/>
                <a:ea typeface="Oswald"/>
                <a:cs typeface="Oswald"/>
                <a:sym typeface="Oswald"/>
              </a:rPr>
              <a:t>Why did he stand on the left and block your way</a:t>
            </a:r>
            <a:r>
              <a:rPr lang="en" sz="2000" dirty="0" smtClean="0">
                <a:latin typeface="+mj-lt"/>
                <a:ea typeface="Oswald"/>
                <a:cs typeface="Oswald"/>
                <a:sym typeface="Oswald"/>
              </a:rPr>
              <a:t>?</a:t>
            </a:r>
          </a:p>
          <a:p>
            <a:pPr marL="457200" lvl="0" indent="-457200" rtl="0">
              <a:lnSpc>
                <a:spcPct val="115000"/>
              </a:lnSpc>
              <a:spcBef>
                <a:spcPts val="0"/>
              </a:spcBef>
              <a:buFont typeface="+mj-lt"/>
              <a:buAutoNum type="alphaLcPeriod"/>
            </a:pPr>
            <a:endParaRPr lang="en" sz="2000" dirty="0">
              <a:latin typeface="+mj-lt"/>
              <a:ea typeface="Oswald"/>
              <a:cs typeface="Oswald"/>
              <a:sym typeface="Oswald"/>
            </a:endParaRPr>
          </a:p>
          <a:p>
            <a:pPr marL="444500" lvl="0" indent="-342900" rtl="0">
              <a:lnSpc>
                <a:spcPct val="115000"/>
              </a:lnSpc>
              <a:spcBef>
                <a:spcPts val="0"/>
              </a:spcBef>
              <a:buSzPct val="100000"/>
              <a:buFont typeface="+mj-lt"/>
              <a:buAutoNum type="alphaLcPeriod"/>
            </a:pPr>
            <a:r>
              <a:rPr lang="en" sz="1800" dirty="0" smtClean="0">
                <a:latin typeface="+mj-lt"/>
                <a:ea typeface="Microsoft JhengHei" panose="020B0604030504040204" pitchFamily="34" charset="-120"/>
                <a:cs typeface="Oswald"/>
                <a:sym typeface="Oswald"/>
              </a:rPr>
              <a:t>他是一個沒有規矩的人。He </a:t>
            </a:r>
            <a:r>
              <a:rPr lang="en" sz="1800" dirty="0">
                <a:latin typeface="+mj-lt"/>
                <a:ea typeface="Microsoft JhengHei" panose="020B0604030504040204" pitchFamily="34" charset="-120"/>
                <a:cs typeface="Oswald"/>
                <a:sym typeface="Oswald"/>
              </a:rPr>
              <a:t>was a rude person.</a:t>
            </a:r>
          </a:p>
          <a:p>
            <a:pPr marL="444500" lvl="0" indent="-342900" rtl="0">
              <a:lnSpc>
                <a:spcPct val="115000"/>
              </a:lnSpc>
              <a:spcBef>
                <a:spcPts val="0"/>
              </a:spcBef>
              <a:buSzPct val="100000"/>
              <a:buFont typeface="+mj-lt"/>
              <a:buAutoNum type="alphaLcPeriod"/>
            </a:pPr>
            <a:r>
              <a:rPr lang="en" sz="1800" dirty="0" smtClean="0">
                <a:latin typeface="+mj-lt"/>
                <a:ea typeface="Microsoft JhengHei" panose="020B0604030504040204" pitchFamily="34" charset="-120"/>
                <a:cs typeface="Oswald"/>
                <a:sym typeface="Oswald"/>
              </a:rPr>
              <a:t>他不懂這個慣例</a:t>
            </a:r>
            <a:r>
              <a:rPr lang="zh-CN" altLang="en-US" sz="1800" dirty="0" smtClean="0">
                <a:latin typeface="+mj-lt"/>
                <a:ea typeface="Microsoft JhengHei" panose="020B0604030504040204" pitchFamily="34" charset="-120"/>
                <a:cs typeface="Oswald"/>
                <a:sym typeface="Oswald"/>
              </a:rPr>
              <a:t>。</a:t>
            </a:r>
            <a:r>
              <a:rPr lang="en" sz="1800" dirty="0" smtClean="0">
                <a:latin typeface="+mj-lt"/>
                <a:ea typeface="Microsoft JhengHei" panose="020B0604030504040204" pitchFamily="34" charset="-120"/>
                <a:cs typeface="Oswald"/>
                <a:sym typeface="Oswald"/>
              </a:rPr>
              <a:t>He </a:t>
            </a:r>
            <a:r>
              <a:rPr lang="en" sz="1800" dirty="0">
                <a:latin typeface="+mj-lt"/>
                <a:ea typeface="Microsoft JhengHei" panose="020B0604030504040204" pitchFamily="34" charset="-120"/>
                <a:cs typeface="Oswald"/>
                <a:sym typeface="Oswald"/>
              </a:rPr>
              <a:t>did not know about this rule.</a:t>
            </a:r>
          </a:p>
          <a:p>
            <a:pPr marL="444500" lvl="0" indent="-342900" rtl="0">
              <a:lnSpc>
                <a:spcPct val="115000"/>
              </a:lnSpc>
              <a:spcBef>
                <a:spcPts val="0"/>
              </a:spcBef>
              <a:buSzPct val="100000"/>
              <a:buFont typeface="+mj-lt"/>
              <a:buAutoNum type="alphaLcPeriod"/>
            </a:pPr>
            <a:r>
              <a:rPr lang="en" sz="1800" dirty="0">
                <a:latin typeface="+mj-lt"/>
                <a:ea typeface="Microsoft JhengHei" panose="020B0604030504040204" pitchFamily="34" charset="-120"/>
                <a:cs typeface="Oswald"/>
                <a:sym typeface="Oswald"/>
              </a:rPr>
              <a:t>他一時大意站錯邊</a:t>
            </a:r>
            <a:r>
              <a:rPr lang="en" sz="1800" dirty="0" smtClean="0">
                <a:latin typeface="+mj-lt"/>
                <a:ea typeface="Microsoft JhengHei" panose="020B0604030504040204" pitchFamily="34" charset="-120"/>
                <a:cs typeface="Oswald"/>
                <a:sym typeface="Oswald"/>
              </a:rPr>
              <a:t>。He </a:t>
            </a:r>
            <a:r>
              <a:rPr lang="en" sz="1800" dirty="0">
                <a:latin typeface="+mj-lt"/>
                <a:ea typeface="Microsoft JhengHei" panose="020B0604030504040204" pitchFamily="34" charset="-120"/>
                <a:cs typeface="Oswald"/>
                <a:sym typeface="Oswald"/>
              </a:rPr>
              <a:t>was careless this </a:t>
            </a:r>
            <a:r>
              <a:rPr lang="en" sz="1800" dirty="0" smtClean="0">
                <a:latin typeface="+mj-lt"/>
                <a:ea typeface="Microsoft JhengHei" panose="020B0604030504040204" pitchFamily="34" charset="-120"/>
                <a:cs typeface="Oswald"/>
                <a:sym typeface="Oswald"/>
              </a:rPr>
              <a:t>time</a:t>
            </a:r>
            <a:r>
              <a:rPr lang="en" sz="1800" dirty="0">
                <a:latin typeface="+mj-lt"/>
                <a:ea typeface="Microsoft JhengHei" panose="020B0604030504040204" pitchFamily="34" charset="-120"/>
                <a:cs typeface="Oswald"/>
                <a:sym typeface="Oswald"/>
              </a:rPr>
              <a:t>.</a:t>
            </a:r>
          </a:p>
          <a:p>
            <a:pPr marL="444500" lvl="0" indent="-342900" rtl="0">
              <a:lnSpc>
                <a:spcPct val="115000"/>
              </a:lnSpc>
              <a:spcBef>
                <a:spcPts val="0"/>
              </a:spcBef>
              <a:buSzPct val="100000"/>
              <a:buFont typeface="+mj-lt"/>
              <a:buAutoNum type="alphaLcPeriod"/>
            </a:pPr>
            <a:r>
              <a:rPr lang="en" sz="1800" dirty="0">
                <a:latin typeface="+mj-lt"/>
                <a:ea typeface="Microsoft JhengHei" panose="020B0604030504040204" pitchFamily="34" charset="-120"/>
                <a:cs typeface="Oswald"/>
                <a:sym typeface="Oswald"/>
              </a:rPr>
              <a:t>他是一個只顧自己的人</a:t>
            </a:r>
            <a:r>
              <a:rPr lang="en" sz="1800" dirty="0" smtClean="0">
                <a:latin typeface="+mj-lt"/>
                <a:ea typeface="Microsoft JhengHei" panose="020B0604030504040204" pitchFamily="34" charset="-120"/>
                <a:cs typeface="Oswald"/>
                <a:sym typeface="Oswald"/>
              </a:rPr>
              <a:t>。He </a:t>
            </a:r>
            <a:r>
              <a:rPr lang="en" sz="1800" dirty="0">
                <a:latin typeface="+mj-lt"/>
                <a:ea typeface="Microsoft JhengHei" panose="020B0604030504040204" pitchFamily="34" charset="-120"/>
                <a:cs typeface="Oswald"/>
                <a:sym typeface="Oswald"/>
              </a:rPr>
              <a:t>was an inconsiderate person.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8" r="13312"/>
          <a:stretch/>
        </p:blipFill>
        <p:spPr>
          <a:xfrm>
            <a:off x="0" y="1352550"/>
            <a:ext cx="3048000" cy="3276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66" b="7463"/>
          <a:stretch/>
        </p:blipFill>
        <p:spPr>
          <a:xfrm>
            <a:off x="2788668" y="895350"/>
            <a:ext cx="3429000" cy="4038600"/>
          </a:xfrm>
          <a:prstGeom prst="rect">
            <a:avLst/>
          </a:prstGeom>
        </p:spPr>
      </p:pic>
      <p:sp>
        <p:nvSpPr>
          <p:cNvPr id="3" name="Shape 98"/>
          <p:cNvSpPr txBox="1">
            <a:spLocks noGrp="1"/>
          </p:cNvSpPr>
          <p:nvPr>
            <p:ph type="title"/>
          </p:nvPr>
        </p:nvSpPr>
        <p:spPr>
          <a:xfrm>
            <a:off x="242868" y="133350"/>
            <a:ext cx="8520600" cy="6261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zh-CN" altLang="en-US" sz="28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延伸情境</a:t>
            </a:r>
            <a:r>
              <a:rPr lang="en" dirty="0" smtClean="0">
                <a:latin typeface="MHeiHK-Bold" pitchFamily="50" charset="-128"/>
                <a:ea typeface="MHeiHK-Bold" pitchFamily="50" charset="-128"/>
              </a:rPr>
              <a:t> </a:t>
            </a:r>
            <a:r>
              <a:rPr lang="en" sz="2800" dirty="0" smtClean="0">
                <a:latin typeface="+mj-lt"/>
                <a:ea typeface="MHeiHK-Bold" pitchFamily="50" charset="-128"/>
              </a:rPr>
              <a:t>Second half of the story</a:t>
            </a:r>
            <a:endParaRPr lang="en" sz="2800" dirty="0">
              <a:latin typeface="+mj-lt"/>
              <a:ea typeface="MHeiHK-Bold" pitchFamily="50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Shape 111"/>
          <p:cNvSpPr txBox="1">
            <a:spLocks noGrp="1"/>
          </p:cNvSpPr>
          <p:nvPr>
            <p:ph type="title"/>
          </p:nvPr>
        </p:nvSpPr>
        <p:spPr>
          <a:xfrm>
            <a:off x="509700" y="285750"/>
            <a:ext cx="3833700" cy="12471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algn="l" rtl="0">
              <a:spcBef>
                <a:spcPts val="0"/>
              </a:spcBef>
              <a:buNone/>
            </a:pPr>
            <a:r>
              <a:rPr lang="en" sz="2800" u="sng" dirty="0">
                <a:solidFill>
                  <a:srgbClr val="000000"/>
                </a:solidFill>
                <a:latin typeface="+mj-lt"/>
                <a:ea typeface="Microsoft JhengHei" panose="020B0604030504040204" pitchFamily="34" charset="-120"/>
                <a:cs typeface="Arial"/>
                <a:sym typeface="Arial"/>
              </a:rPr>
              <a:t>性格</a:t>
            </a:r>
            <a:r>
              <a:rPr lang="en" sz="2800" dirty="0">
                <a:solidFill>
                  <a:srgbClr val="000000"/>
                </a:solidFill>
                <a:latin typeface="+mj-lt"/>
                <a:ea typeface="Microsoft JhengHei" panose="020B0604030504040204" pitchFamily="34" charset="-120"/>
                <a:cs typeface="Arial"/>
                <a:sym typeface="Arial"/>
              </a:rPr>
              <a:t>歸因</a:t>
            </a:r>
            <a:r>
              <a:rPr lang="en" sz="2000" dirty="0">
                <a:solidFill>
                  <a:srgbClr val="000000"/>
                </a:solidFill>
                <a:latin typeface="+mj-lt"/>
                <a:ea typeface="Microsoft JhengHei" panose="020B0604030504040204" pitchFamily="34" charset="-120"/>
                <a:cs typeface="Arial"/>
                <a:sym typeface="Arial"/>
              </a:rPr>
              <a:t> </a:t>
            </a:r>
            <a:br>
              <a:rPr lang="en" sz="2000" dirty="0">
                <a:solidFill>
                  <a:srgbClr val="000000"/>
                </a:solidFill>
                <a:latin typeface="+mj-lt"/>
                <a:ea typeface="Microsoft JhengHei" panose="020B0604030504040204" pitchFamily="34" charset="-120"/>
                <a:cs typeface="Arial"/>
                <a:sym typeface="Arial"/>
              </a:rPr>
            </a:br>
            <a:r>
              <a:rPr lang="en" sz="2800" u="sng" dirty="0" smtClean="0">
                <a:solidFill>
                  <a:srgbClr val="000000"/>
                </a:solidFill>
                <a:latin typeface="+mj-lt"/>
                <a:ea typeface="Microsoft JhengHei" panose="020B0604030504040204" pitchFamily="34" charset="-120"/>
                <a:cs typeface="Arial"/>
                <a:sym typeface="Arial"/>
              </a:rPr>
              <a:t>Dispositional</a:t>
            </a:r>
            <a:r>
              <a:rPr lang="en" sz="2800" dirty="0" smtClean="0">
                <a:solidFill>
                  <a:srgbClr val="000000"/>
                </a:solidFill>
                <a:latin typeface="+mj-lt"/>
                <a:ea typeface="Microsoft JhengHei" panose="020B0604030504040204" pitchFamily="34" charset="-120"/>
                <a:cs typeface="Arial"/>
                <a:sym typeface="Arial"/>
              </a:rPr>
              <a:t> causes</a:t>
            </a:r>
          </a:p>
        </p:txBody>
      </p:sp>
      <p:sp>
        <p:nvSpPr>
          <p:cNvPr id="112" name="Shape 112"/>
          <p:cNvSpPr txBox="1">
            <a:spLocks noGrp="1"/>
          </p:cNvSpPr>
          <p:nvPr>
            <p:ph type="body" idx="1"/>
          </p:nvPr>
        </p:nvSpPr>
        <p:spPr>
          <a:xfrm>
            <a:off x="368712" y="971550"/>
            <a:ext cx="4115675" cy="20790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rgbClr val="000000"/>
              </a:solidFill>
              <a:latin typeface="+mj-lt"/>
              <a:ea typeface="Arial"/>
              <a:cs typeface="Arial"/>
              <a:sym typeface="Arial"/>
            </a:endParaRPr>
          </a:p>
          <a:p>
            <a: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rgbClr val="000000"/>
              </a:solidFill>
              <a:latin typeface="+mj-lt"/>
              <a:ea typeface="Arial"/>
              <a:cs typeface="Arial"/>
              <a:sym typeface="Arial"/>
            </a:endParaRPr>
          </a:p>
          <a:p>
            <a: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Char char="-"/>
            </a:pPr>
            <a:r>
              <a:rPr lang="en" sz="2000" dirty="0">
                <a:solidFill>
                  <a:srgbClr val="000000"/>
                </a:solidFill>
                <a:latin typeface="+mj-lt"/>
                <a:ea typeface="MHeiHK-Medium" pitchFamily="50" charset="-128"/>
                <a:cs typeface="Arial"/>
                <a:sym typeface="Arial"/>
              </a:rPr>
              <a:t>他沒有規矩</a:t>
            </a:r>
            <a:r>
              <a:rPr lang="en" dirty="0">
                <a:solidFill>
                  <a:srgbClr val="000000"/>
                </a:solidFill>
                <a:latin typeface="+mj-lt"/>
                <a:ea typeface="Arial"/>
                <a:cs typeface="Arial"/>
                <a:sym typeface="Arial"/>
              </a:rPr>
              <a:t> </a:t>
            </a:r>
            <a:r>
              <a:rPr lang="en" sz="2000" dirty="0">
                <a:solidFill>
                  <a:srgbClr val="000000"/>
                </a:solidFill>
                <a:latin typeface="+mj-lt"/>
                <a:ea typeface="Arial"/>
                <a:cs typeface="Arial"/>
                <a:sym typeface="Arial"/>
              </a:rPr>
              <a:t/>
            </a:r>
            <a:br>
              <a:rPr lang="en" sz="2000" dirty="0">
                <a:solidFill>
                  <a:srgbClr val="000000"/>
                </a:solidFill>
                <a:latin typeface="+mj-lt"/>
                <a:ea typeface="Arial"/>
                <a:cs typeface="Arial"/>
                <a:sym typeface="Arial"/>
              </a:rPr>
            </a:br>
            <a:r>
              <a:rPr lang="en" sz="2000" dirty="0" smtClean="0">
                <a:solidFill>
                  <a:srgbClr val="000000"/>
                </a:solidFill>
                <a:latin typeface="+mj-lt"/>
                <a:ea typeface="Arial"/>
                <a:cs typeface="Arial"/>
                <a:sym typeface="Arial"/>
              </a:rPr>
              <a:t>He </a:t>
            </a:r>
            <a:r>
              <a:rPr lang="en" sz="2000" dirty="0">
                <a:solidFill>
                  <a:srgbClr val="000000"/>
                </a:solidFill>
                <a:latin typeface="+mj-lt"/>
                <a:ea typeface="Arial"/>
                <a:cs typeface="Arial"/>
                <a:sym typeface="Arial"/>
              </a:rPr>
              <a:t>was a rude person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rgbClr val="000000"/>
              </a:solidFill>
              <a:latin typeface="+mj-lt"/>
              <a:ea typeface="Arial"/>
              <a:cs typeface="Arial"/>
              <a:sym typeface="Arial"/>
            </a:endParaRPr>
          </a:p>
          <a:p>
            <a: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Char char="-"/>
            </a:pPr>
            <a:r>
              <a:rPr lang="en" sz="2000" dirty="0">
                <a:solidFill>
                  <a:srgbClr val="000000"/>
                </a:solidFill>
                <a:latin typeface="+mj-lt"/>
                <a:ea typeface="MHeiHK-Medium" pitchFamily="50" charset="-128"/>
                <a:cs typeface="Arial"/>
                <a:sym typeface="Arial"/>
              </a:rPr>
              <a:t>他是一個只顧自己的人 </a:t>
            </a:r>
            <a:br>
              <a:rPr lang="en" sz="2000" dirty="0">
                <a:solidFill>
                  <a:srgbClr val="000000"/>
                </a:solidFill>
                <a:latin typeface="+mj-lt"/>
                <a:ea typeface="MHeiHK-Medium" pitchFamily="50" charset="-128"/>
                <a:cs typeface="Arial"/>
                <a:sym typeface="Arial"/>
              </a:rPr>
            </a:br>
            <a:r>
              <a:rPr lang="en" sz="2000" dirty="0" smtClean="0">
                <a:solidFill>
                  <a:srgbClr val="000000"/>
                </a:solidFill>
                <a:latin typeface="+mj-lt"/>
                <a:ea typeface="Arial"/>
                <a:cs typeface="Arial"/>
                <a:sym typeface="Arial"/>
              </a:rPr>
              <a:t>He </a:t>
            </a:r>
            <a:r>
              <a:rPr lang="en" sz="2000" dirty="0">
                <a:solidFill>
                  <a:srgbClr val="000000"/>
                </a:solidFill>
                <a:latin typeface="+mj-lt"/>
                <a:ea typeface="Arial"/>
                <a:cs typeface="Arial"/>
                <a:sym typeface="Arial"/>
              </a:rPr>
              <a:t>was an inconsiderate person</a:t>
            </a:r>
          </a:p>
          <a:p>
            <a: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rgbClr val="000000"/>
              </a:solidFill>
              <a:latin typeface="+mj-lt"/>
              <a:ea typeface="Arial"/>
              <a:cs typeface="Arial"/>
              <a:sym typeface="Arial"/>
            </a:endParaRPr>
          </a:p>
          <a:p>
            <a: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1" dirty="0">
              <a:solidFill>
                <a:srgbClr val="000000"/>
              </a:solidFill>
              <a:latin typeface="+mj-lt"/>
              <a:ea typeface="Arial"/>
              <a:cs typeface="Arial"/>
              <a:sym typeface="Arial"/>
            </a:endParaRPr>
          </a:p>
          <a:p>
            <a:pPr lvl="0" rtl="0">
              <a:spcBef>
                <a:spcPts val="0"/>
              </a:spcBef>
              <a:buNone/>
            </a:pPr>
            <a:endParaRPr dirty="0">
              <a:latin typeface="+mj-lt"/>
            </a:endParaRPr>
          </a:p>
        </p:txBody>
      </p:sp>
      <p:sp>
        <p:nvSpPr>
          <p:cNvPr id="113" name="Shape 113"/>
          <p:cNvSpPr txBox="1">
            <a:spLocks noGrp="1"/>
          </p:cNvSpPr>
          <p:nvPr>
            <p:ph type="title"/>
          </p:nvPr>
        </p:nvSpPr>
        <p:spPr>
          <a:xfrm>
            <a:off x="4849087" y="285750"/>
            <a:ext cx="3954875" cy="11613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2800" u="sng" dirty="0" smtClean="0">
                <a:solidFill>
                  <a:srgbClr val="000000"/>
                </a:solidFill>
                <a:latin typeface="+mj-lt"/>
                <a:ea typeface="Microsoft JhengHei" panose="020B0604030504040204" pitchFamily="34" charset="-120"/>
                <a:cs typeface="Arial"/>
                <a:sym typeface="Arial"/>
              </a:rPr>
              <a:t>情況</a:t>
            </a:r>
            <a:r>
              <a:rPr lang="en" sz="2800" dirty="0" smtClean="0">
                <a:solidFill>
                  <a:srgbClr val="000000"/>
                </a:solidFill>
                <a:latin typeface="+mj-lt"/>
                <a:ea typeface="Microsoft JhengHei" panose="020B0604030504040204" pitchFamily="34" charset="-120"/>
                <a:cs typeface="Arial"/>
                <a:sym typeface="Arial"/>
              </a:rPr>
              <a:t>歸因</a:t>
            </a:r>
            <a:br>
              <a:rPr lang="en" sz="2800" dirty="0" smtClean="0">
                <a:solidFill>
                  <a:srgbClr val="000000"/>
                </a:solidFill>
                <a:latin typeface="+mj-lt"/>
                <a:ea typeface="Microsoft JhengHei" panose="020B0604030504040204" pitchFamily="34" charset="-120"/>
                <a:cs typeface="Arial"/>
                <a:sym typeface="Arial"/>
              </a:rPr>
            </a:br>
            <a:r>
              <a:rPr lang="en" sz="2800" u="sng" dirty="0" smtClean="0">
                <a:solidFill>
                  <a:srgbClr val="000000"/>
                </a:solidFill>
                <a:latin typeface="+mj-lt"/>
                <a:ea typeface="Microsoft JhengHei" panose="020B0604030504040204" pitchFamily="34" charset="-120"/>
                <a:cs typeface="Arial"/>
                <a:sym typeface="Arial"/>
              </a:rPr>
              <a:t>Situational</a:t>
            </a:r>
            <a:r>
              <a:rPr lang="en" sz="2800" dirty="0" smtClean="0">
                <a:solidFill>
                  <a:srgbClr val="000000"/>
                </a:solidFill>
                <a:latin typeface="+mj-lt"/>
                <a:ea typeface="Microsoft JhengHei" panose="020B0604030504040204" pitchFamily="34" charset="-120"/>
                <a:cs typeface="Arial"/>
                <a:sym typeface="Arial"/>
              </a:rPr>
              <a:t> causes</a:t>
            </a:r>
          </a:p>
        </p:txBody>
      </p:sp>
      <p:sp>
        <p:nvSpPr>
          <p:cNvPr id="114" name="Shape 114"/>
          <p:cNvSpPr txBox="1">
            <a:spLocks noGrp="1"/>
          </p:cNvSpPr>
          <p:nvPr>
            <p:ph type="body" idx="1"/>
          </p:nvPr>
        </p:nvSpPr>
        <p:spPr>
          <a:xfrm>
            <a:off x="4830552" y="1171200"/>
            <a:ext cx="3760800" cy="16797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rgbClr val="000000"/>
              </a:solidFill>
              <a:latin typeface="+mj-lt"/>
              <a:ea typeface="Arial"/>
              <a:cs typeface="Arial"/>
              <a:sym typeface="Arial"/>
            </a:endParaRPr>
          </a:p>
          <a:p>
            <a:pPr marL="457200" lvl="0" indent="-3429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-"/>
            </a:pPr>
            <a:r>
              <a:rPr lang="en" sz="2000" dirty="0">
                <a:solidFill>
                  <a:srgbClr val="000000"/>
                </a:solidFill>
                <a:latin typeface="+mj-lt"/>
                <a:ea typeface="MHeiHK-Medium" pitchFamily="50" charset="-128"/>
                <a:cs typeface="Arial"/>
                <a:sym typeface="Arial"/>
              </a:rPr>
              <a:t>他不懂這個慣例</a:t>
            </a:r>
            <a:r>
              <a:rPr lang="en" dirty="0">
                <a:solidFill>
                  <a:srgbClr val="000000"/>
                </a:solidFill>
                <a:latin typeface="+mj-lt"/>
                <a:ea typeface="Arial"/>
                <a:cs typeface="Arial"/>
                <a:sym typeface="Arial"/>
              </a:rPr>
              <a:t> </a:t>
            </a:r>
            <a:r>
              <a:rPr lang="en" sz="2000" dirty="0">
                <a:solidFill>
                  <a:srgbClr val="000000"/>
                </a:solidFill>
                <a:latin typeface="+mj-lt"/>
                <a:ea typeface="Arial"/>
                <a:cs typeface="Arial"/>
                <a:sym typeface="Arial"/>
              </a:rPr>
              <a:t/>
            </a:r>
            <a:br>
              <a:rPr lang="en" sz="2000" dirty="0">
                <a:solidFill>
                  <a:srgbClr val="000000"/>
                </a:solidFill>
                <a:latin typeface="+mj-lt"/>
                <a:ea typeface="Arial"/>
                <a:cs typeface="Arial"/>
                <a:sym typeface="Arial"/>
              </a:rPr>
            </a:br>
            <a:r>
              <a:rPr lang="en" sz="2000" dirty="0" smtClean="0">
                <a:solidFill>
                  <a:srgbClr val="000000"/>
                </a:solidFill>
                <a:latin typeface="+mj-lt"/>
                <a:ea typeface="Arial"/>
                <a:cs typeface="Arial"/>
                <a:sym typeface="Arial"/>
              </a:rPr>
              <a:t>He </a:t>
            </a:r>
            <a:r>
              <a:rPr lang="en" sz="2000" dirty="0">
                <a:solidFill>
                  <a:srgbClr val="000000"/>
                </a:solidFill>
                <a:latin typeface="+mj-lt"/>
                <a:ea typeface="Arial"/>
                <a:cs typeface="Arial"/>
                <a:sym typeface="Arial"/>
              </a:rPr>
              <a:t>did not know about this rule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rgbClr val="000000"/>
              </a:solidFill>
              <a:latin typeface="+mj-lt"/>
              <a:ea typeface="Arial"/>
              <a:cs typeface="Arial"/>
              <a:sym typeface="Arial"/>
            </a:endParaRPr>
          </a:p>
          <a:p>
            <a:pPr marL="457200" lvl="0" indent="-3429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-"/>
            </a:pPr>
            <a:r>
              <a:rPr lang="en" sz="2000" dirty="0" smtClean="0">
                <a:solidFill>
                  <a:srgbClr val="000000"/>
                </a:solidFill>
                <a:latin typeface="+mj-lt"/>
                <a:ea typeface="MHeiHK-Medium" pitchFamily="50" charset="-128"/>
                <a:cs typeface="Oswald"/>
                <a:sym typeface="Oswald"/>
              </a:rPr>
              <a:t>他一時大意站錯邊</a:t>
            </a:r>
            <a:r>
              <a:rPr lang="en" dirty="0">
                <a:solidFill>
                  <a:srgbClr val="000000"/>
                </a:solidFill>
                <a:latin typeface="+mj-lt"/>
                <a:ea typeface="MHeiHK-Medium" pitchFamily="50" charset="-128"/>
                <a:cs typeface="Arial"/>
                <a:sym typeface="Arial"/>
              </a:rPr>
              <a:t/>
            </a:r>
            <a:br>
              <a:rPr lang="en" dirty="0">
                <a:solidFill>
                  <a:srgbClr val="000000"/>
                </a:solidFill>
                <a:latin typeface="+mj-lt"/>
                <a:ea typeface="MHeiHK-Medium" pitchFamily="50" charset="-128"/>
                <a:cs typeface="Arial"/>
                <a:sym typeface="Arial"/>
              </a:rPr>
            </a:br>
            <a:r>
              <a:rPr lang="en" sz="2000" dirty="0" smtClean="0">
                <a:solidFill>
                  <a:srgbClr val="000000"/>
                </a:solidFill>
                <a:latin typeface="+mj-lt"/>
                <a:ea typeface="Arial"/>
                <a:cs typeface="Arial"/>
                <a:sym typeface="Arial"/>
              </a:rPr>
              <a:t>He </a:t>
            </a:r>
            <a:r>
              <a:rPr lang="en" sz="2000" dirty="0">
                <a:solidFill>
                  <a:srgbClr val="000000"/>
                </a:solidFill>
                <a:latin typeface="+mj-lt"/>
                <a:ea typeface="Arial"/>
                <a:cs typeface="Arial"/>
                <a:sym typeface="Arial"/>
              </a:rPr>
              <a:t>was careless this </a:t>
            </a:r>
            <a:r>
              <a:rPr lang="en" sz="2000" dirty="0" smtClean="0">
                <a:solidFill>
                  <a:srgbClr val="000000"/>
                </a:solidFill>
                <a:latin typeface="+mj-lt"/>
                <a:ea typeface="Arial"/>
                <a:cs typeface="Arial"/>
                <a:sym typeface="Arial"/>
              </a:rPr>
              <a:t>time</a:t>
            </a:r>
            <a:endParaRPr lang="en" sz="2000" dirty="0">
              <a:solidFill>
                <a:srgbClr val="000000"/>
              </a:solidFill>
              <a:latin typeface="+mj-lt"/>
              <a:ea typeface="Arial"/>
              <a:cs typeface="Arial"/>
              <a:sym typeface="Arial"/>
            </a:endParaRPr>
          </a:p>
          <a:p>
            <a: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dirty="0">
              <a:solidFill>
                <a:srgbClr val="000000"/>
              </a:solidFill>
              <a:latin typeface="+mj-lt"/>
              <a:ea typeface="Arial"/>
              <a:cs typeface="Arial"/>
              <a:sym typeface="Arial"/>
            </a:endParaRPr>
          </a:p>
          <a:p>
            <a: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rgbClr val="000000"/>
              </a:solidFill>
              <a:latin typeface="+mj-lt"/>
              <a:ea typeface="Arial"/>
              <a:cs typeface="Arial"/>
              <a:sym typeface="Arial"/>
            </a:endParaRPr>
          </a:p>
          <a:p>
            <a: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1" dirty="0">
              <a:solidFill>
                <a:srgbClr val="000000"/>
              </a:solidFill>
              <a:latin typeface="+mj-lt"/>
              <a:ea typeface="Arial"/>
              <a:cs typeface="Arial"/>
              <a:sym typeface="Arial"/>
            </a:endParaRPr>
          </a:p>
          <a:p>
            <a:pPr lvl="0" rtl="0">
              <a:spcBef>
                <a:spcPts val="0"/>
              </a:spcBef>
              <a:buNone/>
            </a:pPr>
            <a:endParaRPr dirty="0">
              <a:latin typeface="+mj-lt"/>
            </a:endParaRPr>
          </a:p>
        </p:txBody>
      </p:sp>
      <p:sp>
        <p:nvSpPr>
          <p:cNvPr id="115" name="Shape 115"/>
          <p:cNvSpPr/>
          <p:nvPr/>
        </p:nvSpPr>
        <p:spPr>
          <a:xfrm>
            <a:off x="4344275" y="676050"/>
            <a:ext cx="34200" cy="32649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3761" y="3562350"/>
            <a:ext cx="1268078" cy="127417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9774" y="3530943"/>
            <a:ext cx="1333500" cy="133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Shape 122"/>
          <p:cNvSpPr txBox="1">
            <a:spLocks noGrp="1"/>
          </p:cNvSpPr>
          <p:nvPr>
            <p:ph type="title"/>
          </p:nvPr>
        </p:nvSpPr>
        <p:spPr>
          <a:xfrm>
            <a:off x="228600" y="116850"/>
            <a:ext cx="8520600" cy="6261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dirty="0" smtClean="0">
                <a:latin typeface="MHeiHK-Bold" pitchFamily="50" charset="-128"/>
                <a:ea typeface="MHeiHK-Bold" pitchFamily="50" charset="-128"/>
              </a:rPr>
              <a:t>小總結</a:t>
            </a:r>
            <a:r>
              <a:rPr lang="en" dirty="0" smtClean="0">
                <a:latin typeface="+mj-lt"/>
                <a:ea typeface="Microsoft JhengHei" panose="020B0604030504040204" pitchFamily="34" charset="-120"/>
              </a:rPr>
              <a:t> A brief </a:t>
            </a:r>
            <a:r>
              <a:rPr lang="en" dirty="0">
                <a:latin typeface="+mj-lt"/>
                <a:ea typeface="Microsoft JhengHei" panose="020B0604030504040204" pitchFamily="34" charset="-120"/>
              </a:rPr>
              <a:t>c</a:t>
            </a:r>
            <a:r>
              <a:rPr lang="en" dirty="0" smtClean="0">
                <a:latin typeface="+mj-lt"/>
                <a:ea typeface="Microsoft JhengHei" panose="020B0604030504040204" pitchFamily="34" charset="-120"/>
              </a:rPr>
              <a:t>onclusion</a:t>
            </a:r>
            <a:endParaRPr lang="en" dirty="0">
              <a:latin typeface="+mj-lt"/>
              <a:ea typeface="Microsoft JhengHei" panose="020B0604030504040204" pitchFamily="34" charset="-120"/>
            </a:endParaRPr>
          </a:p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123" name="Shape 123"/>
          <p:cNvSpPr txBox="1">
            <a:spLocks noGrp="1"/>
          </p:cNvSpPr>
          <p:nvPr>
            <p:ph type="body" idx="1"/>
          </p:nvPr>
        </p:nvSpPr>
        <p:spPr>
          <a:xfrm>
            <a:off x="2557112" y="782514"/>
            <a:ext cx="4758000" cy="9792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>
                <a:solidFill>
                  <a:srgbClr val="0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Arial"/>
                <a:sym typeface="Arial"/>
              </a:rPr>
              <a:t>當我們解釋事情的發生…</a:t>
            </a:r>
          </a:p>
          <a:p>
            <a: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>
                <a:solidFill>
                  <a:srgbClr val="000000"/>
                </a:solidFill>
                <a:latin typeface="+mn-lt"/>
                <a:ea typeface="Microsoft JhengHei" panose="020B0604030504040204" pitchFamily="34" charset="-120"/>
                <a:cs typeface="Arial"/>
                <a:sym typeface="Arial"/>
              </a:rPr>
              <a:t>When we try to explain things…...</a:t>
            </a:r>
          </a:p>
          <a:p>
            <a: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000" dirty="0">
              <a:solidFill>
                <a:srgbClr val="000000"/>
              </a:solidFill>
              <a:latin typeface="+mn-ea"/>
              <a:ea typeface="+mn-ea"/>
              <a:cs typeface="Arial"/>
              <a:sym typeface="Arial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4576300" y="1780875"/>
            <a:ext cx="3524137" cy="2786575"/>
            <a:chOff x="4576300" y="1780875"/>
            <a:chExt cx="3524137" cy="2786575"/>
          </a:xfrm>
        </p:grpSpPr>
        <p:sp>
          <p:nvSpPr>
            <p:cNvPr id="128" name="Shape 128"/>
            <p:cNvSpPr/>
            <p:nvPr/>
          </p:nvSpPr>
          <p:spPr>
            <a:xfrm>
              <a:off x="4576300" y="2675400"/>
              <a:ext cx="1122600" cy="1122600"/>
            </a:xfrm>
            <a:prstGeom prst="ellipse">
              <a:avLst/>
            </a:prstGeom>
            <a:solidFill>
              <a:srgbClr val="F4CCCC"/>
            </a:solidFill>
            <a:ln>
              <a:noFill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lvl="0" algn="ctr" rtl="0">
                <a:spcBef>
                  <a:spcPts val="0"/>
                </a:spcBef>
                <a:buNone/>
              </a:pPr>
              <a:endParaRPr lang="en" b="1" dirty="0"/>
            </a:p>
          </p:txBody>
        </p:sp>
        <p:sp>
          <p:nvSpPr>
            <p:cNvPr id="129" name="Shape 129"/>
            <p:cNvSpPr/>
            <p:nvPr/>
          </p:nvSpPr>
          <p:spPr>
            <a:xfrm>
              <a:off x="5548225" y="3639850"/>
              <a:ext cx="927600" cy="927600"/>
            </a:xfrm>
            <a:prstGeom prst="ellipse">
              <a:avLst/>
            </a:prstGeom>
            <a:solidFill>
              <a:srgbClr val="F4CCCC"/>
            </a:solidFill>
            <a:ln>
              <a:noFill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lvl="0" algn="ctr" rtl="0">
                <a:spcBef>
                  <a:spcPts val="0"/>
                </a:spcBef>
                <a:buNone/>
              </a:pPr>
              <a:endParaRPr lang="en" b="1" dirty="0"/>
            </a:p>
          </p:txBody>
        </p:sp>
        <p:sp>
          <p:nvSpPr>
            <p:cNvPr id="130" name="Shape 130"/>
            <p:cNvSpPr/>
            <p:nvPr/>
          </p:nvSpPr>
          <p:spPr>
            <a:xfrm>
              <a:off x="5657850" y="2129975"/>
              <a:ext cx="1086300" cy="1086300"/>
            </a:xfrm>
            <a:prstGeom prst="ellipse">
              <a:avLst/>
            </a:prstGeom>
            <a:solidFill>
              <a:srgbClr val="F4CCCC"/>
            </a:solidFill>
            <a:ln>
              <a:noFill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lvl="0" algn="ctr" rtl="0">
                <a:spcBef>
                  <a:spcPts val="0"/>
                </a:spcBef>
                <a:buNone/>
              </a:pPr>
              <a:endParaRPr lang="en" b="1" dirty="0"/>
            </a:p>
          </p:txBody>
        </p:sp>
        <p:sp>
          <p:nvSpPr>
            <p:cNvPr id="131" name="Shape 131"/>
            <p:cNvSpPr/>
            <p:nvPr/>
          </p:nvSpPr>
          <p:spPr>
            <a:xfrm>
              <a:off x="6535700" y="2966271"/>
              <a:ext cx="1417201" cy="1417201"/>
            </a:xfrm>
            <a:prstGeom prst="ellipse">
              <a:avLst/>
            </a:prstGeom>
            <a:solidFill>
              <a:srgbClr val="F4CCCC"/>
            </a:solidFill>
            <a:ln>
              <a:noFill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lvl="0" algn="ctr" rtl="0">
                <a:spcBef>
                  <a:spcPts val="0"/>
                </a:spcBef>
                <a:buNone/>
              </a:pPr>
              <a:endParaRPr lang="en" b="1" dirty="0">
                <a:latin typeface="DIN" panose="02000503040000020003" pitchFamily="2" charset="0"/>
              </a:endParaRPr>
            </a:p>
          </p:txBody>
        </p:sp>
        <p:sp>
          <p:nvSpPr>
            <p:cNvPr id="132" name="Shape 132"/>
            <p:cNvSpPr/>
            <p:nvPr/>
          </p:nvSpPr>
          <p:spPr>
            <a:xfrm>
              <a:off x="6811075" y="1780875"/>
              <a:ext cx="979200" cy="979200"/>
            </a:xfrm>
            <a:prstGeom prst="ellipse">
              <a:avLst/>
            </a:prstGeom>
            <a:solidFill>
              <a:srgbClr val="F4CCCC"/>
            </a:solidFill>
            <a:ln>
              <a:noFill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lvl="0" algn="ctr" rtl="0">
                <a:spcBef>
                  <a:spcPts val="0"/>
                </a:spcBef>
                <a:buNone/>
              </a:pPr>
              <a:endParaRPr lang="en" b="1" dirty="0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6388163" y="3286737"/>
              <a:ext cx="171227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en" sz="1800" b="1" dirty="0">
                  <a:latin typeface="Microsoft JhengHei" panose="020B0604030504040204" pitchFamily="34" charset="-120"/>
                  <a:ea typeface="Microsoft JhengHei" panose="020B0604030504040204" pitchFamily="34" charset="-120"/>
                  <a:cs typeface="Playfair Display"/>
                  <a:sym typeface="Playfair Display"/>
                </a:rPr>
                <a:t>情況</a:t>
              </a:r>
              <a:r>
                <a:rPr lang="en" sz="2000" b="1" dirty="0">
                  <a:latin typeface="+mn-lt"/>
                </a:rPr>
                <a:t> </a:t>
              </a:r>
              <a:r>
                <a:rPr lang="en" sz="2000" b="1" dirty="0" smtClean="0">
                  <a:latin typeface="+mn-lt"/>
                </a:rPr>
                <a:t> Situation</a:t>
              </a:r>
              <a:endParaRPr lang="en" sz="2000" b="1" dirty="0">
                <a:latin typeface="+mn-lt"/>
              </a:endParaRPr>
            </a:p>
            <a:p>
              <a:endParaRPr lang="en-US" sz="1200" dirty="0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6755477" y="1941698"/>
              <a:ext cx="1105044" cy="800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en" b="1" dirty="0">
                  <a:latin typeface="Microsoft JhengHei" panose="020B0604030504040204" pitchFamily="34" charset="-120"/>
                  <a:ea typeface="Microsoft JhengHei" panose="020B0604030504040204" pitchFamily="34" charset="-120"/>
                  <a:cs typeface="Playfair Display"/>
                  <a:sym typeface="Playfair Display"/>
                </a:rPr>
                <a:t>情況</a:t>
              </a:r>
              <a:r>
                <a:rPr lang="en" sz="1600" b="1" dirty="0">
                  <a:latin typeface="+mn-lt"/>
                </a:rPr>
                <a:t> </a:t>
              </a:r>
              <a:r>
                <a:rPr lang="en" sz="1600" b="1" dirty="0" smtClean="0">
                  <a:latin typeface="+mn-lt"/>
                </a:rPr>
                <a:t>Situation</a:t>
              </a:r>
              <a:endParaRPr lang="en" sz="1600" b="1" dirty="0">
                <a:latin typeface="+mn-lt"/>
              </a:endParaRPr>
            </a:p>
            <a:p>
              <a:endParaRPr lang="en-US" dirty="0">
                <a:latin typeface="+mn-lt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5645593" y="2328094"/>
              <a:ext cx="1105044" cy="800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en" b="1" dirty="0">
                  <a:latin typeface="Microsoft JhengHei" panose="020B0604030504040204" pitchFamily="34" charset="-120"/>
                  <a:ea typeface="Microsoft JhengHei" panose="020B0604030504040204" pitchFamily="34" charset="-120"/>
                  <a:cs typeface="Playfair Display"/>
                  <a:sym typeface="Playfair Display"/>
                </a:rPr>
                <a:t>情況</a:t>
              </a:r>
              <a:r>
                <a:rPr lang="en" sz="1600" b="1" dirty="0">
                  <a:latin typeface="+mn-lt"/>
                </a:rPr>
                <a:t> </a:t>
              </a:r>
              <a:r>
                <a:rPr lang="en" sz="1600" b="1" dirty="0" smtClean="0">
                  <a:latin typeface="+mn-lt"/>
                </a:rPr>
                <a:t> Situation</a:t>
              </a:r>
              <a:endParaRPr lang="en" sz="1600" b="1" dirty="0">
                <a:latin typeface="+mn-lt"/>
              </a:endParaRPr>
            </a:p>
            <a:p>
              <a:endParaRPr lang="en-US" dirty="0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4596033" y="2915831"/>
              <a:ext cx="1105044" cy="800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en" b="1" dirty="0">
                  <a:latin typeface="Microsoft JhengHei" panose="020B0604030504040204" pitchFamily="34" charset="-120"/>
                  <a:ea typeface="Microsoft JhengHei" panose="020B0604030504040204" pitchFamily="34" charset="-120"/>
                  <a:cs typeface="Playfair Display"/>
                  <a:sym typeface="Playfair Display"/>
                </a:rPr>
                <a:t>情況</a:t>
              </a:r>
              <a:r>
                <a:rPr lang="en" sz="1600" b="1" dirty="0">
                  <a:latin typeface="+mj-lt"/>
                </a:rPr>
                <a:t> </a:t>
              </a:r>
              <a:r>
                <a:rPr lang="en" sz="1600" b="1" dirty="0" smtClean="0">
                  <a:latin typeface="+mj-lt"/>
                </a:rPr>
                <a:t>Situation</a:t>
              </a:r>
              <a:endParaRPr lang="en" sz="1600" b="1" dirty="0">
                <a:latin typeface="+mj-lt"/>
              </a:endParaRPr>
            </a:p>
            <a:p>
              <a:endParaRPr lang="en-US" dirty="0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5459503" y="3813393"/>
              <a:ext cx="1105044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en" sz="1200" b="1" dirty="0">
                  <a:latin typeface="Microsoft JhengHei" panose="020B0604030504040204" pitchFamily="34" charset="-120"/>
                  <a:ea typeface="Microsoft JhengHei" panose="020B0604030504040204" pitchFamily="34" charset="-120"/>
                  <a:cs typeface="Playfair Display"/>
                  <a:sym typeface="Playfair Display"/>
                </a:rPr>
                <a:t>情況</a:t>
              </a:r>
              <a:r>
                <a:rPr lang="en" b="1" dirty="0">
                  <a:latin typeface="+mn-lt"/>
                  <a:ea typeface="+mn-ea"/>
                </a:rPr>
                <a:t> </a:t>
              </a:r>
              <a:r>
                <a:rPr lang="en" b="1" dirty="0" smtClean="0">
                  <a:latin typeface="+mn-lt"/>
                  <a:ea typeface="+mn-ea"/>
                </a:rPr>
                <a:t>Situation</a:t>
              </a:r>
              <a:endParaRPr lang="en" b="1" dirty="0">
                <a:latin typeface="+mn-lt"/>
                <a:ea typeface="+mn-ea"/>
              </a:endParaRPr>
            </a:p>
            <a:p>
              <a:endParaRPr lang="en-US" dirty="0"/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882447" y="1741458"/>
            <a:ext cx="3232353" cy="2887692"/>
            <a:chOff x="882447" y="1741458"/>
            <a:chExt cx="3232353" cy="2887692"/>
          </a:xfrm>
        </p:grpSpPr>
        <p:sp>
          <p:nvSpPr>
            <p:cNvPr id="126" name="Shape 126"/>
            <p:cNvSpPr/>
            <p:nvPr/>
          </p:nvSpPr>
          <p:spPr>
            <a:xfrm>
              <a:off x="882447" y="2819969"/>
              <a:ext cx="1394081" cy="1394081"/>
            </a:xfrm>
            <a:prstGeom prst="ellipse">
              <a:avLst/>
            </a:prstGeom>
            <a:solidFill>
              <a:srgbClr val="CFE2F3"/>
            </a:solidFill>
            <a:ln>
              <a:noFill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lvl="0" algn="ctr" rtl="0">
                <a:spcBef>
                  <a:spcPts val="0"/>
                </a:spcBef>
                <a:buNone/>
              </a:pPr>
              <a:endParaRPr lang="en" b="1" dirty="0">
                <a:latin typeface="DIN" panose="02000503040000020003" pitchFamily="2" charset="0"/>
                <a:ea typeface="MHeiHK-Medium" pitchFamily="50" charset="-128"/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887179" y="3215231"/>
              <a:ext cx="1371600" cy="800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en" sz="1600" b="1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性格</a:t>
              </a:r>
              <a:r>
                <a:rPr lang="en" sz="1600" b="1" dirty="0" smtClean="0">
                  <a:latin typeface="+mn-lt"/>
                  <a:ea typeface="MHeiHK-Medium" pitchFamily="50" charset="-128"/>
                </a:rPr>
                <a:t> </a:t>
              </a:r>
              <a:r>
                <a:rPr lang="en" sz="1600" b="1" dirty="0">
                  <a:latin typeface="+mn-lt"/>
                  <a:ea typeface="MHeiHK-Medium" pitchFamily="50" charset="-128"/>
                </a:rPr>
                <a:t>Personality</a:t>
              </a:r>
            </a:p>
            <a:p>
              <a:endParaRPr lang="en-US" dirty="0"/>
            </a:p>
          </p:txBody>
        </p:sp>
        <p:sp>
          <p:nvSpPr>
            <p:cNvPr id="32" name="Shape 126"/>
            <p:cNvSpPr/>
            <p:nvPr/>
          </p:nvSpPr>
          <p:spPr>
            <a:xfrm>
              <a:off x="2342975" y="3579150"/>
              <a:ext cx="1050000" cy="1050000"/>
            </a:xfrm>
            <a:prstGeom prst="ellipse">
              <a:avLst/>
            </a:prstGeom>
            <a:solidFill>
              <a:srgbClr val="CFE2F3"/>
            </a:solidFill>
            <a:ln>
              <a:noFill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lvl="0" algn="ctr" rtl="0">
                <a:spcBef>
                  <a:spcPts val="0"/>
                </a:spcBef>
                <a:buNone/>
              </a:pPr>
              <a:endParaRPr lang="en" b="1" dirty="0">
                <a:latin typeface="DIN" panose="02000503040000020003" pitchFamily="2" charset="0"/>
                <a:ea typeface="MHeiHK-Medium" pitchFamily="50" charset="-128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2182175" y="3772887"/>
              <a:ext cx="137160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en" b="1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性格</a:t>
              </a:r>
              <a:r>
                <a:rPr lang="en" b="1" dirty="0" smtClean="0">
                  <a:latin typeface="+mn-lt"/>
                  <a:ea typeface="MHeiHK-Medium" pitchFamily="50" charset="-128"/>
                </a:rPr>
                <a:t> </a:t>
              </a:r>
              <a:r>
                <a:rPr lang="en" b="1" dirty="0">
                  <a:latin typeface="+mn-lt"/>
                  <a:ea typeface="MHeiHK-Medium" pitchFamily="50" charset="-128"/>
                </a:rPr>
                <a:t>Personality</a:t>
              </a:r>
            </a:p>
            <a:p>
              <a:endParaRPr lang="en-US" dirty="0"/>
            </a:p>
          </p:txBody>
        </p:sp>
        <p:sp>
          <p:nvSpPr>
            <p:cNvPr id="34" name="Shape 126"/>
            <p:cNvSpPr/>
            <p:nvPr/>
          </p:nvSpPr>
          <p:spPr>
            <a:xfrm>
              <a:off x="2885841" y="2435831"/>
              <a:ext cx="1050000" cy="1050000"/>
            </a:xfrm>
            <a:prstGeom prst="ellipse">
              <a:avLst/>
            </a:prstGeom>
            <a:solidFill>
              <a:srgbClr val="CFE2F3"/>
            </a:solidFill>
            <a:ln>
              <a:noFill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lvl="0" algn="ctr" rtl="0">
                <a:spcBef>
                  <a:spcPts val="0"/>
                </a:spcBef>
                <a:buNone/>
              </a:pPr>
              <a:endParaRPr lang="en" b="1" dirty="0">
                <a:latin typeface="DIN" panose="02000503040000020003" pitchFamily="2" charset="0"/>
                <a:ea typeface="MHeiHK-Medium" pitchFamily="50" charset="-128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2743200" y="2638961"/>
              <a:ext cx="137160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en" b="1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性格</a:t>
              </a:r>
              <a:r>
                <a:rPr lang="en" b="1" dirty="0" smtClean="0">
                  <a:latin typeface="+mn-lt"/>
                  <a:ea typeface="MHeiHK-Medium" pitchFamily="50" charset="-128"/>
                </a:rPr>
                <a:t> </a:t>
              </a:r>
              <a:r>
                <a:rPr lang="en" b="1" dirty="0">
                  <a:latin typeface="+mn-lt"/>
                  <a:ea typeface="MHeiHK-Medium" pitchFamily="50" charset="-128"/>
                </a:rPr>
                <a:t>Personality</a:t>
              </a:r>
            </a:p>
            <a:p>
              <a:endParaRPr lang="en-US" dirty="0"/>
            </a:p>
          </p:txBody>
        </p:sp>
        <p:sp>
          <p:nvSpPr>
            <p:cNvPr id="36" name="Shape 126"/>
            <p:cNvSpPr/>
            <p:nvPr/>
          </p:nvSpPr>
          <p:spPr>
            <a:xfrm>
              <a:off x="1815632" y="1741458"/>
              <a:ext cx="1050000" cy="1050000"/>
            </a:xfrm>
            <a:prstGeom prst="ellipse">
              <a:avLst/>
            </a:prstGeom>
            <a:solidFill>
              <a:srgbClr val="CFE2F3"/>
            </a:solidFill>
            <a:ln>
              <a:noFill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lvl="0" algn="ctr" rtl="0">
                <a:spcBef>
                  <a:spcPts val="0"/>
                </a:spcBef>
                <a:buNone/>
              </a:pPr>
              <a:endParaRPr lang="en" b="1" dirty="0">
                <a:latin typeface="DIN" panose="02000503040000020003" pitchFamily="2" charset="0"/>
                <a:ea typeface="MHeiHK-Medium" pitchFamily="50" charset="-128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1654832" y="1935195"/>
              <a:ext cx="137160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en" b="1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性格</a:t>
              </a:r>
              <a:r>
                <a:rPr lang="en" b="1" dirty="0" smtClean="0">
                  <a:latin typeface="+mn-lt"/>
                  <a:ea typeface="MHeiHK-Medium" pitchFamily="50" charset="-128"/>
                </a:rPr>
                <a:t> </a:t>
              </a:r>
              <a:r>
                <a:rPr lang="en" b="1" dirty="0">
                  <a:latin typeface="+mn-lt"/>
                  <a:ea typeface="MHeiHK-Medium" pitchFamily="50" charset="-128"/>
                </a:rPr>
                <a:t>Personality</a:t>
              </a:r>
            </a:p>
            <a:p>
              <a:endParaRPr lang="en-US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Shape 137"/>
          <p:cNvSpPr txBox="1">
            <a:spLocks noGrp="1"/>
          </p:cNvSpPr>
          <p:nvPr>
            <p:ph type="title"/>
          </p:nvPr>
        </p:nvSpPr>
        <p:spPr>
          <a:xfrm>
            <a:off x="228600" y="209550"/>
            <a:ext cx="5791200" cy="6261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dirty="0" smtClean="0">
                <a:latin typeface="+mn-lt"/>
                <a:ea typeface="Microsoft JhengHei" panose="020B0604030504040204" pitchFamily="34" charset="-120"/>
              </a:rPr>
              <a:t>動一動</a:t>
            </a:r>
            <a:r>
              <a:rPr lang="zh-CN" altLang="en-US" dirty="0">
                <a:latin typeface="+mn-lt"/>
                <a:ea typeface="Microsoft JhengHei" panose="020B0604030504040204" pitchFamily="34" charset="-120"/>
              </a:rPr>
              <a:t>！</a:t>
            </a:r>
            <a:r>
              <a:rPr lang="en" dirty="0" smtClean="0">
                <a:latin typeface="+mn-lt"/>
                <a:ea typeface="Microsoft JhengHei" panose="020B0604030504040204" pitchFamily="34" charset="-120"/>
              </a:rPr>
              <a:t>Let’s move!</a:t>
            </a:r>
            <a:endParaRPr lang="en" dirty="0">
              <a:latin typeface="+mn-lt"/>
              <a:ea typeface="Microsoft JhengHei" panose="020B0604030504040204" pitchFamily="34" charset="-12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400" y="-476250"/>
            <a:ext cx="4419600" cy="62703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Shape 143"/>
          <p:cNvSpPr txBox="1">
            <a:spLocks noGrp="1"/>
          </p:cNvSpPr>
          <p:nvPr>
            <p:ph type="title"/>
          </p:nvPr>
        </p:nvSpPr>
        <p:spPr>
          <a:xfrm>
            <a:off x="259062" y="154950"/>
            <a:ext cx="8520600" cy="6261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zh-CN" altLang="en-US" dirty="0" smtClean="0">
                <a:latin typeface="+mn-lt"/>
                <a:ea typeface="MHeiHK-Bold" pitchFamily="50" charset="-128"/>
              </a:rPr>
              <a:t>影片分享：</a:t>
            </a:r>
            <a:r>
              <a:rPr lang="en" dirty="0" smtClean="0">
                <a:latin typeface="+mn-lt"/>
                <a:ea typeface="MHeiHK-Bold" pitchFamily="50" charset="-128"/>
              </a:rPr>
              <a:t>我的骯髒同學 </a:t>
            </a:r>
            <a:br>
              <a:rPr lang="en" dirty="0" smtClean="0">
                <a:latin typeface="+mn-lt"/>
                <a:ea typeface="MHeiHK-Bold" pitchFamily="50" charset="-128"/>
              </a:rPr>
            </a:br>
            <a:r>
              <a:rPr lang="en" sz="2400" dirty="0" smtClean="0">
                <a:latin typeface="+mj-lt"/>
                <a:ea typeface="MHeiHK-Bold" pitchFamily="50" charset="-128"/>
              </a:rPr>
              <a:t>Video sharing: </a:t>
            </a:r>
            <a:r>
              <a:rPr lang="en" sz="2400" dirty="0" smtClean="0">
                <a:latin typeface="+mj-lt"/>
              </a:rPr>
              <a:t>My </a:t>
            </a:r>
            <a:r>
              <a:rPr lang="en" sz="2400" dirty="0">
                <a:latin typeface="+mj-lt"/>
              </a:rPr>
              <a:t>dirty classmate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68206" y="1352550"/>
            <a:ext cx="64008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請在</a:t>
            </a:r>
            <a:r>
              <a:rPr lang="en-US" altLang="zh-CN" sz="20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YouTube</a:t>
            </a:r>
            <a:r>
              <a:rPr lang="zh-CN" altLang="en-US" sz="20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網</a:t>
            </a:r>
            <a:r>
              <a:rPr lang="zh-CN" altLang="en-US" sz="20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站輸入</a:t>
            </a:r>
            <a:r>
              <a:rPr lang="zh-CN" altLang="en-US" sz="2000" b="1" dirty="0" smtClean="0">
                <a:solidFill>
                  <a:schemeClr val="accent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「</a:t>
            </a:r>
            <a:r>
              <a:rPr lang="en" altLang="zh-CN" sz="2000" dirty="0" smtClean="0">
                <a:solidFill>
                  <a:schemeClr val="accent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我的骯髒同學</a:t>
            </a:r>
            <a:r>
              <a:rPr lang="zh-CN" altLang="en-US" sz="2000" b="1" dirty="0" smtClean="0">
                <a:solidFill>
                  <a:schemeClr val="accent6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」</a:t>
            </a:r>
            <a:r>
              <a:rPr lang="zh-CN" altLang="en-US" sz="20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觀看這段影片</a:t>
            </a:r>
            <a:endParaRPr lang="en-US" altLang="zh-CN" sz="2000" dirty="0" smtClean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endParaRPr lang="en-US" altLang="zh-CN" sz="2000" dirty="0" smtClean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r>
              <a:rPr lang="en-US" sz="2000" dirty="0" smtClean="0">
                <a:latin typeface="+mj-lt"/>
                <a:ea typeface="Microsoft JhengHei" panose="020B0604030504040204" pitchFamily="34" charset="-120"/>
              </a:rPr>
              <a:t>Please type</a:t>
            </a:r>
            <a:r>
              <a:rPr lang="en-US" sz="2000" b="1" dirty="0">
                <a:solidFill>
                  <a:schemeClr val="accent6"/>
                </a:solidFill>
                <a:latin typeface="+mj-lt"/>
                <a:ea typeface="Microsoft JhengHei" panose="020B0604030504040204" pitchFamily="34" charset="-120"/>
              </a:rPr>
              <a:t> </a:t>
            </a:r>
            <a:r>
              <a:rPr lang="en-US" sz="2000" b="1" dirty="0" smtClean="0">
                <a:solidFill>
                  <a:schemeClr val="accent6"/>
                </a:solidFill>
                <a:latin typeface="+mj-lt"/>
                <a:ea typeface="Microsoft JhengHei" panose="020B0604030504040204" pitchFamily="34" charset="-120"/>
              </a:rPr>
              <a:t>“</a:t>
            </a:r>
            <a:r>
              <a:rPr lang="en" altLang="zh-CN" sz="2000" dirty="0" smtClean="0">
                <a:solidFill>
                  <a:schemeClr val="accent6"/>
                </a:solidFill>
                <a:latin typeface="+mj-lt"/>
                <a:ea typeface="Microsoft JhengHei" panose="020B0604030504040204" pitchFamily="34" charset="-120"/>
              </a:rPr>
              <a:t>我的骯髒同學</a:t>
            </a:r>
            <a:r>
              <a:rPr lang="en-US" altLang="zh-CN" sz="2000" b="1" dirty="0" smtClean="0">
                <a:solidFill>
                  <a:schemeClr val="accent6"/>
                </a:solidFill>
                <a:latin typeface="+mj-lt"/>
                <a:ea typeface="Microsoft JhengHei" panose="020B0604030504040204" pitchFamily="34" charset="-120"/>
              </a:rPr>
              <a:t>” </a:t>
            </a:r>
            <a:r>
              <a:rPr lang="en-US" sz="2000" dirty="0" smtClean="0">
                <a:latin typeface="+mj-lt"/>
                <a:ea typeface="Microsoft JhengHei" panose="020B0604030504040204" pitchFamily="34" charset="-120"/>
              </a:rPr>
              <a:t>on YouTube and look for the video.</a:t>
            </a:r>
            <a:endParaRPr lang="en-US" sz="2000" dirty="0">
              <a:latin typeface="+mj-lt"/>
              <a:ea typeface="Microsoft JhengHei" panose="020B0604030504040204" pitchFamily="34" charset="-12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9437">
            <a:off x="6198554" y="857060"/>
            <a:ext cx="2781398" cy="385416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0391" y="2269549"/>
            <a:ext cx="2373208" cy="30353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ral">
  <a:themeElements>
    <a:clrScheme name="Coral">
      <a:dk1>
        <a:srgbClr val="F55E61"/>
      </a:dk1>
      <a:lt1>
        <a:srgbClr val="FFFFFF"/>
      </a:lt1>
      <a:dk2>
        <a:srgbClr val="5E696C"/>
      </a:dk2>
      <a:lt2>
        <a:srgbClr val="BFC7CA"/>
      </a:lt2>
      <a:accent1>
        <a:srgbClr val="1E2D31"/>
      </a:accent1>
      <a:accent2>
        <a:srgbClr val="273C42"/>
      </a:accent2>
      <a:accent3>
        <a:srgbClr val="83D061"/>
      </a:accent3>
      <a:accent4>
        <a:srgbClr val="F6CD4C"/>
      </a:accent4>
      <a:accent5>
        <a:srgbClr val="AF4345"/>
      </a:accent5>
      <a:accent6>
        <a:srgbClr val="F58F8F"/>
      </a:accent6>
      <a:hlink>
        <a:srgbClr val="AF4345"/>
      </a:hlink>
      <a:folHlink>
        <a:srgbClr val="AF4345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1058</TotalTime>
  <Words>414</Words>
  <Application>Microsoft Office PowerPoint</Application>
  <PresentationFormat>On-screen Show (16:9)</PresentationFormat>
  <Paragraphs>100</Paragraphs>
  <Slides>21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35" baseType="lpstr">
      <vt:lpstr>MHeiHK-Medium</vt:lpstr>
      <vt:lpstr>DIN</vt:lpstr>
      <vt:lpstr>MHeiHK-Bold</vt:lpstr>
      <vt:lpstr>Times New Roman</vt:lpstr>
      <vt:lpstr>Oswald</vt:lpstr>
      <vt:lpstr>Arial</vt:lpstr>
      <vt:lpstr>Microsoft JhengHei</vt:lpstr>
      <vt:lpstr>Cardenio Modern</vt:lpstr>
      <vt:lpstr>Lato</vt:lpstr>
      <vt:lpstr>SimSun</vt:lpstr>
      <vt:lpstr>Playfair Display</vt:lpstr>
      <vt:lpstr>MingLiU</vt:lpstr>
      <vt:lpstr>MHeiHK-Light</vt:lpstr>
      <vt:lpstr>Coral</vt:lpstr>
      <vt:lpstr> 單元三：我們可變嗎？  Lesson 3: Can We Change?  </vt:lpstr>
      <vt:lpstr>PowerPoint Presentation</vt:lpstr>
      <vt:lpstr>什麼是歸因模式 What is attribution?</vt:lpstr>
      <vt:lpstr>上一課家課討論  Homework discussion</vt:lpstr>
      <vt:lpstr>延伸情境 Second half of the story</vt:lpstr>
      <vt:lpstr>性格歸因  Dispositional causes</vt:lpstr>
      <vt:lpstr>小總結 A brief conclusion </vt:lpstr>
      <vt:lpstr>動一動！Let’s move!</vt:lpstr>
      <vt:lpstr>影片分享：我的骯髒同學  Video sharing: My dirty classmate</vt:lpstr>
      <vt:lpstr>PowerPoint Presentation</vt:lpstr>
      <vt:lpstr>PowerPoint Presentation</vt:lpstr>
      <vt:lpstr>影片所帶出的訊息...... Main message behind the clip</vt:lpstr>
      <vt:lpstr>影片所帶出的訊息...... Main message behind the clip</vt:lpstr>
      <vt:lpstr>可變的外貌 Guess Who?</vt:lpstr>
      <vt:lpstr>想一想 Let’s think</vt:lpstr>
      <vt:lpstr>課堂工作紙：倒霉的一天！ In-class worksheet: An Unfortunate Day!   </vt:lpstr>
      <vt:lpstr>家課講解 Homework overview  「紙上大風吹」工作紙 “Who’s in What Group?” Worksheet </vt:lpstr>
      <vt:lpstr>靜心祝福 Loving-kindness meditation </vt:lpstr>
      <vt:lpstr>PowerPoint Presentation</vt:lpstr>
      <vt:lpstr>PowerPoint Presentation</vt:lpstr>
      <vt:lpstr>        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我們可變嗎？</dc:title>
  <dc:creator>Emily</dc:creator>
  <cp:lastModifiedBy>socsc-201</cp:lastModifiedBy>
  <cp:revision>64</cp:revision>
  <dcterms:modified xsi:type="dcterms:W3CDTF">2019-01-31T03:53:57Z</dcterms:modified>
</cp:coreProperties>
</file>